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0" r:id="rId2"/>
    <p:sldId id="291" r:id="rId3"/>
    <p:sldId id="274" r:id="rId4"/>
    <p:sldId id="287" r:id="rId5"/>
    <p:sldId id="564" r:id="rId6"/>
    <p:sldId id="281" r:id="rId7"/>
    <p:sldId id="277" r:id="rId8"/>
    <p:sldId id="278" r:id="rId9"/>
    <p:sldId id="567" r:id="rId10"/>
    <p:sldId id="316" r:id="rId11"/>
    <p:sldId id="568" r:id="rId12"/>
    <p:sldId id="569" r:id="rId13"/>
    <p:sldId id="282" r:id="rId14"/>
    <p:sldId id="266" r:id="rId15"/>
  </p:sldIdLst>
  <p:sldSz cx="12192000" cy="6858000"/>
  <p:notesSz cx="6980238"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9" autoAdjust="0"/>
    <p:restoredTop sz="94641" autoAdjust="0"/>
  </p:normalViewPr>
  <p:slideViewPr>
    <p:cSldViewPr snapToGrid="0">
      <p:cViewPr varScale="1">
        <p:scale>
          <a:sx n="74" d="100"/>
          <a:sy n="74" d="100"/>
        </p:scale>
        <p:origin x="576"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92"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ye-Jung Hwang" userId="S::hhwang@worldbank.org::5fee0387-9e03-487a-9958-c8e212f14621" providerId="AD" clId="Web-{CB100425-DA15-5683-F7D0-2DC47CA6636E}"/>
    <pc:docChg chg="addSld delSld">
      <pc:chgData name="Hye-Jung Hwang" userId="S::hhwang@worldbank.org::5fee0387-9e03-487a-9958-c8e212f14621" providerId="AD" clId="Web-{CB100425-DA15-5683-F7D0-2DC47CA6636E}" dt="2019-08-28T05:05:05.328" v="1"/>
      <pc:docMkLst>
        <pc:docMk/>
      </pc:docMkLst>
      <pc:sldChg chg="new del">
        <pc:chgData name="Hye-Jung Hwang" userId="S::hhwang@worldbank.org::5fee0387-9e03-487a-9958-c8e212f14621" providerId="AD" clId="Web-{CB100425-DA15-5683-F7D0-2DC47CA6636E}" dt="2019-08-28T05:05:05.328" v="1"/>
        <pc:sldMkLst>
          <pc:docMk/>
          <pc:sldMk cId="1845064820" sldId="5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2B1943-EB47-4A98-9B88-133F926310A4}"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n-GB"/>
        </a:p>
      </dgm:t>
    </dgm:pt>
    <dgm:pt modelId="{D6309FA3-8F1D-41FB-BFF1-9AA0EF71FAB1}">
      <dgm:prSet phldrT="[Text]"/>
      <dgm:spPr/>
      <dgm:t>
        <a:bodyPr/>
        <a:lstStyle/>
        <a:p>
          <a:r>
            <a:rPr lang="en-IN" dirty="0"/>
            <a:t>4 Cs</a:t>
          </a:r>
          <a:endParaRPr lang="en-GB" dirty="0"/>
        </a:p>
      </dgm:t>
    </dgm:pt>
    <dgm:pt modelId="{4F0A8C27-1C16-44DB-BBCA-C80793F9DE90}" type="parTrans" cxnId="{CC44A1B9-4F59-48BA-B8A6-3A841DDC1EBC}">
      <dgm:prSet/>
      <dgm:spPr/>
      <dgm:t>
        <a:bodyPr/>
        <a:lstStyle/>
        <a:p>
          <a:endParaRPr lang="en-GB"/>
        </a:p>
      </dgm:t>
    </dgm:pt>
    <dgm:pt modelId="{AEFD6F88-FDE6-4203-BA11-36A877BA7EE1}" type="sibTrans" cxnId="{CC44A1B9-4F59-48BA-B8A6-3A841DDC1EBC}">
      <dgm:prSet/>
      <dgm:spPr/>
      <dgm:t>
        <a:bodyPr/>
        <a:lstStyle/>
        <a:p>
          <a:endParaRPr lang="en-GB"/>
        </a:p>
      </dgm:t>
    </dgm:pt>
    <dgm:pt modelId="{F0710562-2511-4086-83BB-46A5CE0E95BB}">
      <dgm:prSet phldrT="[Text]"/>
      <dgm:spPr/>
      <dgm:t>
        <a:bodyPr/>
        <a:lstStyle/>
        <a:p>
          <a:r>
            <a:rPr lang="en-IN" b="1" dirty="0"/>
            <a:t>Convince </a:t>
          </a:r>
          <a:endParaRPr lang="en-GB" b="1" dirty="0"/>
        </a:p>
      </dgm:t>
    </dgm:pt>
    <dgm:pt modelId="{B196AD3B-2BC2-409A-92C0-6CE801DDE8D7}" type="parTrans" cxnId="{56084C84-CDA4-4EFF-9F3C-9CBFFB4DAD09}">
      <dgm:prSet/>
      <dgm:spPr/>
      <dgm:t>
        <a:bodyPr/>
        <a:lstStyle/>
        <a:p>
          <a:endParaRPr lang="en-GB"/>
        </a:p>
      </dgm:t>
    </dgm:pt>
    <dgm:pt modelId="{D83D11C0-8D2C-43AF-8582-7F8513351672}" type="sibTrans" cxnId="{56084C84-CDA4-4EFF-9F3C-9CBFFB4DAD09}">
      <dgm:prSet/>
      <dgm:spPr/>
      <dgm:t>
        <a:bodyPr/>
        <a:lstStyle/>
        <a:p>
          <a:endParaRPr lang="en-GB"/>
        </a:p>
      </dgm:t>
    </dgm:pt>
    <dgm:pt modelId="{91B48796-34EA-4FBB-91C1-16E2C017299B}">
      <dgm:prSet phldrT="[Text]"/>
      <dgm:spPr/>
      <dgm:t>
        <a:bodyPr/>
        <a:lstStyle/>
        <a:p>
          <a:r>
            <a:rPr lang="en-IN" b="1" dirty="0"/>
            <a:t>Convene</a:t>
          </a:r>
          <a:endParaRPr lang="en-GB" b="1" dirty="0"/>
        </a:p>
      </dgm:t>
    </dgm:pt>
    <dgm:pt modelId="{79976512-64C6-4F4F-94A2-8544064BA4D8}" type="parTrans" cxnId="{2BFF311D-58BB-4651-A33D-DA8BED88BFB1}">
      <dgm:prSet/>
      <dgm:spPr/>
      <dgm:t>
        <a:bodyPr/>
        <a:lstStyle/>
        <a:p>
          <a:endParaRPr lang="en-GB"/>
        </a:p>
      </dgm:t>
    </dgm:pt>
    <dgm:pt modelId="{1B55E537-40CA-494A-8D99-E060798BD2CA}" type="sibTrans" cxnId="{2BFF311D-58BB-4651-A33D-DA8BED88BFB1}">
      <dgm:prSet/>
      <dgm:spPr/>
      <dgm:t>
        <a:bodyPr/>
        <a:lstStyle/>
        <a:p>
          <a:endParaRPr lang="en-GB"/>
        </a:p>
      </dgm:t>
    </dgm:pt>
    <dgm:pt modelId="{4F5E851A-B694-4696-9C08-ED8AF557EF63}">
      <dgm:prSet phldrT="[Text]"/>
      <dgm:spPr/>
      <dgm:t>
        <a:bodyPr/>
        <a:lstStyle/>
        <a:p>
          <a:r>
            <a:rPr lang="en-IN" b="1" dirty="0"/>
            <a:t>Capacity</a:t>
          </a:r>
          <a:endParaRPr lang="en-GB" b="1" dirty="0"/>
        </a:p>
      </dgm:t>
    </dgm:pt>
    <dgm:pt modelId="{F754F1AA-D11A-440A-900C-72975260CA71}" type="parTrans" cxnId="{BB384B04-62D5-4ECE-9FEC-DCD0AC38BAAD}">
      <dgm:prSet/>
      <dgm:spPr/>
      <dgm:t>
        <a:bodyPr/>
        <a:lstStyle/>
        <a:p>
          <a:endParaRPr lang="en-GB"/>
        </a:p>
      </dgm:t>
    </dgm:pt>
    <dgm:pt modelId="{B30F9914-865C-4EB1-B8AD-6F1B52A212E5}" type="sibTrans" cxnId="{BB384B04-62D5-4ECE-9FEC-DCD0AC38BAAD}">
      <dgm:prSet/>
      <dgm:spPr/>
      <dgm:t>
        <a:bodyPr/>
        <a:lstStyle/>
        <a:p>
          <a:endParaRPr lang="en-GB"/>
        </a:p>
      </dgm:t>
    </dgm:pt>
    <dgm:pt modelId="{65BFC5A3-003D-4F15-953C-2F1EFA322801}">
      <dgm:prSet phldrT="[Text]"/>
      <dgm:spPr/>
      <dgm:t>
        <a:bodyPr/>
        <a:lstStyle/>
        <a:p>
          <a:r>
            <a:rPr lang="en-IN" b="1" dirty="0"/>
            <a:t>Crowd-In</a:t>
          </a:r>
          <a:endParaRPr lang="en-GB" b="1" dirty="0"/>
        </a:p>
      </dgm:t>
    </dgm:pt>
    <dgm:pt modelId="{12AA8660-E6D6-4C44-B9C9-7699413C20A1}" type="parTrans" cxnId="{43D42115-5653-480E-94B4-AEFB804D722E}">
      <dgm:prSet/>
      <dgm:spPr/>
      <dgm:t>
        <a:bodyPr/>
        <a:lstStyle/>
        <a:p>
          <a:endParaRPr lang="en-GB"/>
        </a:p>
      </dgm:t>
    </dgm:pt>
    <dgm:pt modelId="{627F4E2D-A6AA-450D-840F-C82B4007AA06}" type="sibTrans" cxnId="{43D42115-5653-480E-94B4-AEFB804D722E}">
      <dgm:prSet/>
      <dgm:spPr/>
      <dgm:t>
        <a:bodyPr/>
        <a:lstStyle/>
        <a:p>
          <a:endParaRPr lang="en-GB"/>
        </a:p>
      </dgm:t>
    </dgm:pt>
    <dgm:pt modelId="{A2ADAD01-8724-457C-8C27-F722FDFAE7FB}" type="pres">
      <dgm:prSet presAssocID="{DA2B1943-EB47-4A98-9B88-133F926310A4}" presName="diagram" presStyleCnt="0">
        <dgm:presLayoutVars>
          <dgm:chMax val="1"/>
          <dgm:dir/>
          <dgm:animLvl val="ctr"/>
          <dgm:resizeHandles val="exact"/>
        </dgm:presLayoutVars>
      </dgm:prSet>
      <dgm:spPr/>
    </dgm:pt>
    <dgm:pt modelId="{EDB2B0D2-CEDA-48E7-BAE3-10C9B224BA0C}" type="pres">
      <dgm:prSet presAssocID="{DA2B1943-EB47-4A98-9B88-133F926310A4}" presName="matrix" presStyleCnt="0"/>
      <dgm:spPr/>
    </dgm:pt>
    <dgm:pt modelId="{06220EFA-F0E0-4423-819F-7A90544817E5}" type="pres">
      <dgm:prSet presAssocID="{DA2B1943-EB47-4A98-9B88-133F926310A4}" presName="tile1" presStyleLbl="node1" presStyleIdx="0" presStyleCnt="4" custScaleX="53509" custScaleY="74296" custLinFactNeighborX="22683" custLinFactNeighborY="11729"/>
      <dgm:spPr/>
    </dgm:pt>
    <dgm:pt modelId="{BCEE14FB-A41C-456D-913F-5C8A440A1C86}" type="pres">
      <dgm:prSet presAssocID="{DA2B1943-EB47-4A98-9B88-133F926310A4}" presName="tile1text" presStyleLbl="node1" presStyleIdx="0" presStyleCnt="4">
        <dgm:presLayoutVars>
          <dgm:chMax val="0"/>
          <dgm:chPref val="0"/>
          <dgm:bulletEnabled val="1"/>
        </dgm:presLayoutVars>
      </dgm:prSet>
      <dgm:spPr/>
    </dgm:pt>
    <dgm:pt modelId="{B8409FBC-0D90-4B53-9C3A-6A14731873E7}" type="pres">
      <dgm:prSet presAssocID="{DA2B1943-EB47-4A98-9B88-133F926310A4}" presName="tile2" presStyleLbl="node1" presStyleIdx="1" presStyleCnt="4" custScaleX="51426" custScaleY="73317" custLinFactNeighborX="-24673" custLinFactNeighborY="10751"/>
      <dgm:spPr/>
    </dgm:pt>
    <dgm:pt modelId="{73469077-E83D-486B-B473-E8549985BE20}" type="pres">
      <dgm:prSet presAssocID="{DA2B1943-EB47-4A98-9B88-133F926310A4}" presName="tile2text" presStyleLbl="node1" presStyleIdx="1" presStyleCnt="4">
        <dgm:presLayoutVars>
          <dgm:chMax val="0"/>
          <dgm:chPref val="0"/>
          <dgm:bulletEnabled val="1"/>
        </dgm:presLayoutVars>
      </dgm:prSet>
      <dgm:spPr/>
    </dgm:pt>
    <dgm:pt modelId="{7D6C2645-90E3-4EAC-B29C-3397A30F3A74}" type="pres">
      <dgm:prSet presAssocID="{DA2B1943-EB47-4A98-9B88-133F926310A4}" presName="tile3" presStyleLbl="node1" presStyleIdx="2" presStyleCnt="4" custScaleX="56509" custScaleY="73221" custLinFactNeighborX="23778" custLinFactNeighborY="-14172"/>
      <dgm:spPr/>
    </dgm:pt>
    <dgm:pt modelId="{2C97DC56-DED5-4F50-AB47-8C6852545B6C}" type="pres">
      <dgm:prSet presAssocID="{DA2B1943-EB47-4A98-9B88-133F926310A4}" presName="tile3text" presStyleLbl="node1" presStyleIdx="2" presStyleCnt="4">
        <dgm:presLayoutVars>
          <dgm:chMax val="0"/>
          <dgm:chPref val="0"/>
          <dgm:bulletEnabled val="1"/>
        </dgm:presLayoutVars>
      </dgm:prSet>
      <dgm:spPr/>
    </dgm:pt>
    <dgm:pt modelId="{DDABCDEC-33F2-4F14-A193-31A3228B7936}" type="pres">
      <dgm:prSet presAssocID="{DA2B1943-EB47-4A98-9B88-133F926310A4}" presName="tile4" presStyleLbl="node1" presStyleIdx="3" presStyleCnt="4" custScaleX="50610" custScaleY="74809" custLinFactNeighborX="-24265" custLinFactNeighborY="-14661"/>
      <dgm:spPr/>
    </dgm:pt>
    <dgm:pt modelId="{AA70896F-B7AC-4A77-A3E5-3EF3594B4D29}" type="pres">
      <dgm:prSet presAssocID="{DA2B1943-EB47-4A98-9B88-133F926310A4}" presName="tile4text" presStyleLbl="node1" presStyleIdx="3" presStyleCnt="4">
        <dgm:presLayoutVars>
          <dgm:chMax val="0"/>
          <dgm:chPref val="0"/>
          <dgm:bulletEnabled val="1"/>
        </dgm:presLayoutVars>
      </dgm:prSet>
      <dgm:spPr/>
    </dgm:pt>
    <dgm:pt modelId="{729A9127-268A-4C3D-94BA-3B770F12AF90}" type="pres">
      <dgm:prSet presAssocID="{DA2B1943-EB47-4A98-9B88-133F926310A4}" presName="centerTile" presStyleLbl="fgShp" presStyleIdx="0" presStyleCnt="1" custScaleX="55050">
        <dgm:presLayoutVars>
          <dgm:chMax val="0"/>
          <dgm:chPref val="0"/>
        </dgm:presLayoutVars>
      </dgm:prSet>
      <dgm:spPr/>
    </dgm:pt>
  </dgm:ptLst>
  <dgm:cxnLst>
    <dgm:cxn modelId="{BB384B04-62D5-4ECE-9FEC-DCD0AC38BAAD}" srcId="{D6309FA3-8F1D-41FB-BFF1-9AA0EF71FAB1}" destId="{4F5E851A-B694-4696-9C08-ED8AF557EF63}" srcOrd="2" destOrd="0" parTransId="{F754F1AA-D11A-440A-900C-72975260CA71}" sibTransId="{B30F9914-865C-4EB1-B8AD-6F1B52A212E5}"/>
    <dgm:cxn modelId="{FBDAB40A-93B2-4AC8-BE9A-2ACC20AD7FBA}" type="presOf" srcId="{4F5E851A-B694-4696-9C08-ED8AF557EF63}" destId="{2C97DC56-DED5-4F50-AB47-8C6852545B6C}" srcOrd="1" destOrd="0" presId="urn:microsoft.com/office/officeart/2005/8/layout/matrix1"/>
    <dgm:cxn modelId="{DBD2EF12-DAB2-48CB-AB33-31B46F68FD51}" type="presOf" srcId="{DA2B1943-EB47-4A98-9B88-133F926310A4}" destId="{A2ADAD01-8724-457C-8C27-F722FDFAE7FB}" srcOrd="0" destOrd="0" presId="urn:microsoft.com/office/officeart/2005/8/layout/matrix1"/>
    <dgm:cxn modelId="{43D42115-5653-480E-94B4-AEFB804D722E}" srcId="{D6309FA3-8F1D-41FB-BFF1-9AA0EF71FAB1}" destId="{65BFC5A3-003D-4F15-953C-2F1EFA322801}" srcOrd="3" destOrd="0" parTransId="{12AA8660-E6D6-4C44-B9C9-7699413C20A1}" sibTransId="{627F4E2D-A6AA-450D-840F-C82B4007AA06}"/>
    <dgm:cxn modelId="{2BFF311D-58BB-4651-A33D-DA8BED88BFB1}" srcId="{D6309FA3-8F1D-41FB-BFF1-9AA0EF71FAB1}" destId="{91B48796-34EA-4FBB-91C1-16E2C017299B}" srcOrd="1" destOrd="0" parTransId="{79976512-64C6-4F4F-94A2-8544064BA4D8}" sibTransId="{1B55E537-40CA-494A-8D99-E060798BD2CA}"/>
    <dgm:cxn modelId="{D523374D-3690-4459-B5D6-A80DD00E8D41}" type="presOf" srcId="{65BFC5A3-003D-4F15-953C-2F1EFA322801}" destId="{AA70896F-B7AC-4A77-A3E5-3EF3594B4D29}" srcOrd="1" destOrd="0" presId="urn:microsoft.com/office/officeart/2005/8/layout/matrix1"/>
    <dgm:cxn modelId="{ED03BF74-B7B3-454B-A7C0-784D831CF2BE}" type="presOf" srcId="{65BFC5A3-003D-4F15-953C-2F1EFA322801}" destId="{DDABCDEC-33F2-4F14-A193-31A3228B7936}" srcOrd="0" destOrd="0" presId="urn:microsoft.com/office/officeart/2005/8/layout/matrix1"/>
    <dgm:cxn modelId="{56084C84-CDA4-4EFF-9F3C-9CBFFB4DAD09}" srcId="{D6309FA3-8F1D-41FB-BFF1-9AA0EF71FAB1}" destId="{F0710562-2511-4086-83BB-46A5CE0E95BB}" srcOrd="0" destOrd="0" parTransId="{B196AD3B-2BC2-409A-92C0-6CE801DDE8D7}" sibTransId="{D83D11C0-8D2C-43AF-8582-7F8513351672}"/>
    <dgm:cxn modelId="{9CE4188D-BCA4-4A1C-A070-B698D58FCCE8}" type="presOf" srcId="{91B48796-34EA-4FBB-91C1-16E2C017299B}" destId="{73469077-E83D-486B-B473-E8549985BE20}" srcOrd="1" destOrd="0" presId="urn:microsoft.com/office/officeart/2005/8/layout/matrix1"/>
    <dgm:cxn modelId="{2272518D-382C-4A9D-94AF-12ED139F24B0}" type="presOf" srcId="{4F5E851A-B694-4696-9C08-ED8AF557EF63}" destId="{7D6C2645-90E3-4EAC-B29C-3397A30F3A74}" srcOrd="0" destOrd="0" presId="urn:microsoft.com/office/officeart/2005/8/layout/matrix1"/>
    <dgm:cxn modelId="{616C6FA1-AFED-4263-9E38-AC946E8EC812}" type="presOf" srcId="{91B48796-34EA-4FBB-91C1-16E2C017299B}" destId="{B8409FBC-0D90-4B53-9C3A-6A14731873E7}" srcOrd="0" destOrd="0" presId="urn:microsoft.com/office/officeart/2005/8/layout/matrix1"/>
    <dgm:cxn modelId="{A6758CB1-D47F-434D-9972-F0CE15BF6B25}" type="presOf" srcId="{F0710562-2511-4086-83BB-46A5CE0E95BB}" destId="{BCEE14FB-A41C-456D-913F-5C8A440A1C86}" srcOrd="1" destOrd="0" presId="urn:microsoft.com/office/officeart/2005/8/layout/matrix1"/>
    <dgm:cxn modelId="{CC44A1B9-4F59-48BA-B8A6-3A841DDC1EBC}" srcId="{DA2B1943-EB47-4A98-9B88-133F926310A4}" destId="{D6309FA3-8F1D-41FB-BFF1-9AA0EF71FAB1}" srcOrd="0" destOrd="0" parTransId="{4F0A8C27-1C16-44DB-BBCA-C80793F9DE90}" sibTransId="{AEFD6F88-FDE6-4203-BA11-36A877BA7EE1}"/>
    <dgm:cxn modelId="{E16021DA-9970-4397-99BA-E468CA2A42B8}" type="presOf" srcId="{F0710562-2511-4086-83BB-46A5CE0E95BB}" destId="{06220EFA-F0E0-4423-819F-7A90544817E5}" srcOrd="0" destOrd="0" presId="urn:microsoft.com/office/officeart/2005/8/layout/matrix1"/>
    <dgm:cxn modelId="{DCB492DB-9065-447E-A021-0C8DE3AD2291}" type="presOf" srcId="{D6309FA3-8F1D-41FB-BFF1-9AA0EF71FAB1}" destId="{729A9127-268A-4C3D-94BA-3B770F12AF90}" srcOrd="0" destOrd="0" presId="urn:microsoft.com/office/officeart/2005/8/layout/matrix1"/>
    <dgm:cxn modelId="{7D2E1B1A-6BFC-4459-B4CB-1391DE778EB5}" type="presParOf" srcId="{A2ADAD01-8724-457C-8C27-F722FDFAE7FB}" destId="{EDB2B0D2-CEDA-48E7-BAE3-10C9B224BA0C}" srcOrd="0" destOrd="0" presId="urn:microsoft.com/office/officeart/2005/8/layout/matrix1"/>
    <dgm:cxn modelId="{A6A72A07-7992-4B0E-9D99-33B944272C8D}" type="presParOf" srcId="{EDB2B0D2-CEDA-48E7-BAE3-10C9B224BA0C}" destId="{06220EFA-F0E0-4423-819F-7A90544817E5}" srcOrd="0" destOrd="0" presId="urn:microsoft.com/office/officeart/2005/8/layout/matrix1"/>
    <dgm:cxn modelId="{75746134-E5E5-4CF7-BD2A-CF38752C6C73}" type="presParOf" srcId="{EDB2B0D2-CEDA-48E7-BAE3-10C9B224BA0C}" destId="{BCEE14FB-A41C-456D-913F-5C8A440A1C86}" srcOrd="1" destOrd="0" presId="urn:microsoft.com/office/officeart/2005/8/layout/matrix1"/>
    <dgm:cxn modelId="{7C36944B-F8C3-44CD-8B5C-6D91420F13C3}" type="presParOf" srcId="{EDB2B0D2-CEDA-48E7-BAE3-10C9B224BA0C}" destId="{B8409FBC-0D90-4B53-9C3A-6A14731873E7}" srcOrd="2" destOrd="0" presId="urn:microsoft.com/office/officeart/2005/8/layout/matrix1"/>
    <dgm:cxn modelId="{D6C4F174-3A60-4C3E-8A0A-401A94ED443B}" type="presParOf" srcId="{EDB2B0D2-CEDA-48E7-BAE3-10C9B224BA0C}" destId="{73469077-E83D-486B-B473-E8549985BE20}" srcOrd="3" destOrd="0" presId="urn:microsoft.com/office/officeart/2005/8/layout/matrix1"/>
    <dgm:cxn modelId="{A583F141-D6AE-4BAB-B4AD-04FF18D55D4E}" type="presParOf" srcId="{EDB2B0D2-CEDA-48E7-BAE3-10C9B224BA0C}" destId="{7D6C2645-90E3-4EAC-B29C-3397A30F3A74}" srcOrd="4" destOrd="0" presId="urn:microsoft.com/office/officeart/2005/8/layout/matrix1"/>
    <dgm:cxn modelId="{452E1A3B-EEC8-47A0-AD4F-21B7D778591E}" type="presParOf" srcId="{EDB2B0D2-CEDA-48E7-BAE3-10C9B224BA0C}" destId="{2C97DC56-DED5-4F50-AB47-8C6852545B6C}" srcOrd="5" destOrd="0" presId="urn:microsoft.com/office/officeart/2005/8/layout/matrix1"/>
    <dgm:cxn modelId="{1805A67D-E52F-4BEC-BC1D-B41A5A8BD133}" type="presParOf" srcId="{EDB2B0D2-CEDA-48E7-BAE3-10C9B224BA0C}" destId="{DDABCDEC-33F2-4F14-A193-31A3228B7936}" srcOrd="6" destOrd="0" presId="urn:microsoft.com/office/officeart/2005/8/layout/matrix1"/>
    <dgm:cxn modelId="{E4174ECE-1000-4373-AF2A-8769424E52E6}" type="presParOf" srcId="{EDB2B0D2-CEDA-48E7-BAE3-10C9B224BA0C}" destId="{AA70896F-B7AC-4A77-A3E5-3EF3594B4D29}" srcOrd="7" destOrd="0" presId="urn:microsoft.com/office/officeart/2005/8/layout/matrix1"/>
    <dgm:cxn modelId="{343B5F1C-A665-4C7F-8576-5D9E1A85FEF5}" type="presParOf" srcId="{A2ADAD01-8724-457C-8C27-F722FDFAE7FB}" destId="{729A9127-268A-4C3D-94BA-3B770F12AF9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20EFA-F0E0-4423-819F-7A90544817E5}">
      <dsp:nvSpPr>
        <dsp:cNvPr id="0" name=""/>
        <dsp:cNvSpPr/>
      </dsp:nvSpPr>
      <dsp:spPr>
        <a:xfrm rot="16200000">
          <a:off x="2892942" y="-81450"/>
          <a:ext cx="1488862" cy="263181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IN" sz="3500" b="1" kern="1200" dirty="0"/>
            <a:t>Convince </a:t>
          </a:r>
          <a:endParaRPr lang="en-GB" sz="3500" b="1" kern="1200" dirty="0"/>
        </a:p>
      </dsp:txBody>
      <dsp:txXfrm rot="5400000">
        <a:off x="2321468" y="490024"/>
        <a:ext cx="2631810" cy="1116646"/>
      </dsp:txXfrm>
    </dsp:sp>
    <dsp:sp modelId="{B8409FBC-0D90-4B53-9C3A-6A14731873E7}">
      <dsp:nvSpPr>
        <dsp:cNvPr id="0" name=""/>
        <dsp:cNvSpPr/>
      </dsp:nvSpPr>
      <dsp:spPr>
        <a:xfrm>
          <a:off x="4961960" y="480234"/>
          <a:ext cx="2529359" cy="1469243"/>
        </a:xfrm>
        <a:prstGeom prst="round1Rect">
          <a:avLst/>
        </a:prstGeom>
        <a:solidFill>
          <a:schemeClr val="accent3">
            <a:hueOff val="2968412"/>
            <a:satOff val="33333"/>
            <a:lumOff val="-5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IN" sz="3500" b="1" kern="1200" dirty="0"/>
            <a:t>Convene</a:t>
          </a:r>
          <a:endParaRPr lang="en-GB" sz="3500" b="1" kern="1200" dirty="0"/>
        </a:p>
      </dsp:txBody>
      <dsp:txXfrm>
        <a:off x="4961960" y="480234"/>
        <a:ext cx="2529359" cy="1101932"/>
      </dsp:txXfrm>
    </dsp:sp>
    <dsp:sp modelId="{7D6C2645-90E3-4EAC-B29C-3397A30F3A74}">
      <dsp:nvSpPr>
        <dsp:cNvPr id="0" name=""/>
        <dsp:cNvSpPr/>
      </dsp:nvSpPr>
      <dsp:spPr>
        <a:xfrm rot="10800000">
          <a:off x="2301549" y="1985709"/>
          <a:ext cx="2779363" cy="1467319"/>
        </a:xfrm>
        <a:prstGeom prst="round1Rect">
          <a:avLst/>
        </a:prstGeom>
        <a:solidFill>
          <a:schemeClr val="accent3">
            <a:hueOff val="5936825"/>
            <a:satOff val="66667"/>
            <a:lumOff val="-10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IN" sz="3500" b="1" kern="1200" dirty="0"/>
            <a:t>Capacity</a:t>
          </a:r>
          <a:endParaRPr lang="en-GB" sz="3500" b="1" kern="1200" dirty="0"/>
        </a:p>
      </dsp:txBody>
      <dsp:txXfrm rot="10800000">
        <a:off x="2301549" y="2352539"/>
        <a:ext cx="2779363" cy="1100489"/>
      </dsp:txXfrm>
    </dsp:sp>
    <dsp:sp modelId="{DDABCDEC-33F2-4F14-A193-31A3228B7936}">
      <dsp:nvSpPr>
        <dsp:cNvPr id="0" name=""/>
        <dsp:cNvSpPr/>
      </dsp:nvSpPr>
      <dsp:spPr>
        <a:xfrm rot="5400000">
          <a:off x="5497135" y="1464957"/>
          <a:ext cx="1499142" cy="2489224"/>
        </a:xfrm>
        <a:prstGeom prst="round1Rect">
          <a:avLst/>
        </a:prstGeom>
        <a:solidFill>
          <a:schemeClr val="accent3">
            <a:hueOff val="8905237"/>
            <a:satOff val="100000"/>
            <a:lumOff val="-1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IN" sz="3500" b="1" kern="1200" dirty="0"/>
            <a:t>Crowd-In</a:t>
          </a:r>
          <a:endParaRPr lang="en-GB" sz="3500" b="1" kern="1200" dirty="0"/>
        </a:p>
      </dsp:txBody>
      <dsp:txXfrm rot="-5400000">
        <a:off x="5002095" y="2334783"/>
        <a:ext cx="2489224" cy="1124357"/>
      </dsp:txXfrm>
    </dsp:sp>
    <dsp:sp modelId="{729A9127-268A-4C3D-94BA-3B770F12AF90}">
      <dsp:nvSpPr>
        <dsp:cNvPr id="0" name=""/>
        <dsp:cNvSpPr/>
      </dsp:nvSpPr>
      <dsp:spPr>
        <a:xfrm>
          <a:off x="4106163" y="1502970"/>
          <a:ext cx="1624562" cy="1001980"/>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IN" sz="3500" kern="1200" dirty="0"/>
            <a:t>4 Cs</a:t>
          </a:r>
          <a:endParaRPr lang="en-GB" sz="3500" kern="1200" dirty="0"/>
        </a:p>
      </dsp:txBody>
      <dsp:txXfrm>
        <a:off x="4155076" y="1551883"/>
        <a:ext cx="1526736" cy="90415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6A6FDFE8-5DE9-4118-82A7-F5663F97ACDA}" type="datetimeFigureOut">
              <a:rPr lang="en-GB" smtClean="0"/>
              <a:t>27/08/2019</a:t>
            </a:fld>
            <a:endParaRPr lang="en-GB"/>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22EC59BF-961E-44F7-8F4A-9DB34DC16219}" type="slidenum">
              <a:rPr lang="en-GB" smtClean="0"/>
              <a:t>‹#›</a:t>
            </a:fld>
            <a:endParaRPr lang="en-GB"/>
          </a:p>
        </p:txBody>
      </p:sp>
    </p:spTree>
    <p:extLst>
      <p:ext uri="{BB962C8B-B14F-4D97-AF65-F5344CB8AC3E}">
        <p14:creationId xmlns:p14="http://schemas.microsoft.com/office/powerpoint/2010/main" val="27928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Kuraisa’s</a:t>
            </a:r>
            <a:r>
              <a:rPr lang="en-US" dirty="0"/>
              <a:t> journey was transformative in the sense that she started in a very difficult circumstance. </a:t>
            </a:r>
          </a:p>
          <a:p>
            <a:r>
              <a:rPr lang="en-US" dirty="0"/>
              <a:t>Before the project, the poor women did not have access to formal credit, not having good knowledge on agriculture technology, had no place to express their voice because of lack of institutional platform.</a:t>
            </a:r>
            <a:endParaRPr lang="en-US" dirty="0">
              <a:cs typeface="Calibri"/>
            </a:endParaRPr>
          </a:p>
          <a:p>
            <a:r>
              <a:rPr lang="en-US" dirty="0"/>
              <a:t>What did we do to overcome the situation and empowered women economically and socially. I will take you through our journey of transformational change</a:t>
            </a:r>
          </a:p>
          <a:p>
            <a:endParaRPr lang="en-US" dirty="0">
              <a:cs typeface="Calibri"/>
            </a:endParaRPr>
          </a:p>
        </p:txBody>
      </p:sp>
      <p:sp>
        <p:nvSpPr>
          <p:cNvPr id="4" name="Slide Number Placeholder 3"/>
          <p:cNvSpPr>
            <a:spLocks noGrp="1"/>
          </p:cNvSpPr>
          <p:nvPr>
            <p:ph type="sldNum" sz="quarter" idx="10"/>
          </p:nvPr>
        </p:nvSpPr>
        <p:spPr/>
        <p:txBody>
          <a:bodyPr/>
          <a:lstStyle/>
          <a:p>
            <a:fld id="{D3082C5A-B423-449E-9A8B-B83827F1481A}" type="slidenum">
              <a:rPr lang="en-US" smtClean="0"/>
              <a:t>2</a:t>
            </a:fld>
            <a:endParaRPr lang="en-US"/>
          </a:p>
        </p:txBody>
      </p:sp>
    </p:spTree>
    <p:extLst>
      <p:ext uri="{BB962C8B-B14F-4D97-AF65-F5344CB8AC3E}">
        <p14:creationId xmlns:p14="http://schemas.microsoft.com/office/powerpoint/2010/main" val="426570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First the project laid the foundation for enterprise development. </a:t>
            </a:r>
          </a:p>
          <a:p>
            <a:pPr>
              <a:defRPr/>
            </a:pPr>
            <a:r>
              <a:rPr lang="en-US" dirty="0"/>
              <a:t>The project mobilized poor rural women into SHGs and mobilized them for saving and internal group lending</a:t>
            </a:r>
            <a:endParaRPr lang="en-US" dirty="0">
              <a:cs typeface="Calibri"/>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b="0" dirty="0">
              <a:cs typeface="Calibri"/>
            </a:endParaRPr>
          </a:p>
        </p:txBody>
      </p:sp>
      <p:sp>
        <p:nvSpPr>
          <p:cNvPr id="4" name="Slide Number Placeholder 3"/>
          <p:cNvSpPr>
            <a:spLocks noGrp="1"/>
          </p:cNvSpPr>
          <p:nvPr>
            <p:ph type="sldNum" sz="quarter" idx="10"/>
          </p:nvPr>
        </p:nvSpPr>
        <p:spPr/>
        <p:txBody>
          <a:bodyPr/>
          <a:lstStyle/>
          <a:p>
            <a:fld id="{D3082C5A-B423-449E-9A8B-B83827F1481A}" type="slidenum">
              <a:rPr lang="en-US" smtClean="0"/>
              <a:t>3</a:t>
            </a:fld>
            <a:endParaRPr lang="en-US"/>
          </a:p>
        </p:txBody>
      </p:sp>
    </p:spTree>
    <p:extLst>
      <p:ext uri="{BB962C8B-B14F-4D97-AF65-F5344CB8AC3E}">
        <p14:creationId xmlns:p14="http://schemas.microsoft.com/office/powerpoint/2010/main" val="145889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also  supported women farmers through technology and skill development in agriculture and livestock to enhance their productivity and income. </a:t>
            </a:r>
          </a:p>
          <a:p>
            <a:pPr lvl="0"/>
            <a:endParaRPr lang="en-US" dirty="0">
              <a:cs typeface="Calibri"/>
            </a:endParaRPr>
          </a:p>
        </p:txBody>
      </p:sp>
      <p:sp>
        <p:nvSpPr>
          <p:cNvPr id="4" name="Slide Number Placeholder 3"/>
          <p:cNvSpPr>
            <a:spLocks noGrp="1"/>
          </p:cNvSpPr>
          <p:nvPr>
            <p:ph type="sldNum" sz="quarter" idx="10"/>
          </p:nvPr>
        </p:nvSpPr>
        <p:spPr/>
        <p:txBody>
          <a:bodyPr/>
          <a:lstStyle/>
          <a:p>
            <a:fld id="{D3082C5A-B423-449E-9A8B-B83827F1481A}" type="slidenum">
              <a:rPr lang="en-US" smtClean="0"/>
              <a:t>4</a:t>
            </a:fld>
            <a:endParaRPr lang="en-US"/>
          </a:p>
        </p:txBody>
      </p:sp>
    </p:spTree>
    <p:extLst>
      <p:ext uri="{BB962C8B-B14F-4D97-AF65-F5344CB8AC3E}">
        <p14:creationId xmlns:p14="http://schemas.microsoft.com/office/powerpoint/2010/main" val="3306667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ight Blue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D9CA7A-59FF-474C-B4B9-C018B0E06F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99"/>
            <a:ext cx="12192000" cy="6136179"/>
          </a:xfrm>
          <a:prstGeom prst="rect">
            <a:avLst/>
          </a:prstGeom>
        </p:spPr>
      </p:pic>
      <p:sp>
        <p:nvSpPr>
          <p:cNvPr id="330" name="Title 329"/>
          <p:cNvSpPr>
            <a:spLocks noGrp="1"/>
          </p:cNvSpPr>
          <p:nvPr>
            <p:ph type="title"/>
          </p:nvPr>
        </p:nvSpPr>
        <p:spPr>
          <a:xfrm>
            <a:off x="2016832" y="1189796"/>
            <a:ext cx="9295741" cy="1822161"/>
          </a:xfrm>
        </p:spPr>
        <p:txBody>
          <a:bodyPr anchor="b"/>
          <a:lstStyle>
            <a:lvl1pPr>
              <a:lnSpc>
                <a:spcPct val="100000"/>
              </a:lnSpc>
              <a:spcBef>
                <a:spcPts val="0"/>
              </a:spcBef>
              <a:defRPr sz="27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8" y="3000005"/>
            <a:ext cx="9279009" cy="875885"/>
          </a:xfrm>
        </p:spPr>
        <p:txBody>
          <a:bodyPr>
            <a:normAutofit/>
          </a:bodyPr>
          <a:lstStyle>
            <a:lvl1pPr>
              <a:lnSpc>
                <a:spcPct val="100000"/>
              </a:lnSpc>
              <a:spcBef>
                <a:spcPts val="0"/>
              </a:spcBef>
              <a:defRPr sz="18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7224889" y="4594321"/>
            <a:ext cx="4087683" cy="995705"/>
          </a:xfrm>
        </p:spPr>
        <p:txBody>
          <a:bodyPr anchor="b"/>
          <a:lstStyle>
            <a:lvl1pPr algn="r">
              <a:lnSpc>
                <a:spcPct val="100000"/>
              </a:lnSpc>
              <a:defRPr sz="1125" b="0" i="0" baseline="0">
                <a:solidFill>
                  <a:schemeClr val="bg1"/>
                </a:solidFill>
                <a:latin typeface="Arial"/>
                <a:cs typeface="Arial"/>
              </a:defRPr>
            </a:lvl1pPr>
            <a:lvl2pPr>
              <a:defRPr b="0" i="0">
                <a:solidFill>
                  <a:schemeClr val="bg1"/>
                </a:solidFill>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65" name="Rectangle 1028"/>
          <p:cNvSpPr>
            <a:spLocks noGrp="1" noChangeArrowheads="1"/>
          </p:cNvSpPr>
          <p:nvPr>
            <p:ph type="dt" sz="half" idx="15"/>
          </p:nvPr>
        </p:nvSpPr>
        <p:spPr>
          <a:xfrm>
            <a:off x="7909984" y="5642064"/>
            <a:ext cx="3403600" cy="306388"/>
          </a:xfrm>
        </p:spPr>
        <p:txBody>
          <a:bodyPr rIns="0"/>
          <a:lstStyle>
            <a:lvl1pPr algn="r">
              <a:defRPr b="0" i="0">
                <a:solidFill>
                  <a:schemeClr val="tx1"/>
                </a:solidFill>
                <a:latin typeface="Arial"/>
                <a:cs typeface="Arial"/>
              </a:defRPr>
            </a:lvl1pPr>
          </a:lstStyle>
          <a:p>
            <a:pPr>
              <a:defRPr/>
            </a:pPr>
            <a:endParaRPr lang="en-US" dirty="0"/>
          </a:p>
        </p:txBody>
      </p:sp>
      <p:pic>
        <p:nvPicPr>
          <p:cNvPr id="11" name="Picture 10" descr="A close up of a logo&#10;&#10;Description generated with very high confidence">
            <a:extLst>
              <a:ext uri="{FF2B5EF4-FFF2-40B4-BE49-F238E27FC236}">
                <a16:creationId xmlns:a16="http://schemas.microsoft.com/office/drawing/2014/main" id="{0C08043A-E05F-4AFC-B639-04ECD00C56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0215" y="6277651"/>
            <a:ext cx="2101152" cy="557448"/>
          </a:xfrm>
          <a:prstGeom prst="rect">
            <a:avLst/>
          </a:prstGeom>
        </p:spPr>
      </p:pic>
    </p:spTree>
    <p:extLst>
      <p:ext uri="{BB962C8B-B14F-4D97-AF65-F5344CB8AC3E}">
        <p14:creationId xmlns:p14="http://schemas.microsoft.com/office/powerpoint/2010/main" val="370723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E7C576-2E90-4AD7-885B-BF351ACDCBBC}" type="datetimeFigureOut">
              <a:rPr lang="en-GB" smtClean="0"/>
              <a:t>27/08/2019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3AAF68-FFD8-4268-B458-D0FD99CB1EFF}" type="slidenum">
              <a:rPr lang="en-GB" smtClean="0"/>
              <a:t>‹#›</a:t>
            </a:fld>
            <a:endParaRPr lang="en-GB"/>
          </a:p>
        </p:txBody>
      </p:sp>
    </p:spTree>
    <p:extLst>
      <p:ext uri="{BB962C8B-B14F-4D97-AF65-F5344CB8AC3E}">
        <p14:creationId xmlns:p14="http://schemas.microsoft.com/office/powerpoint/2010/main" val="11771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C3A039-79C8-4E3C-A0F6-AF7BF7964E66}"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F4600-4A5F-4D38-BA19-DAAFF0DDD298}" type="slidenum">
              <a:rPr lang="en-US" smtClean="0"/>
              <a:t>‹#›</a:t>
            </a:fld>
            <a:endParaRPr lang="en-US"/>
          </a:p>
        </p:txBody>
      </p:sp>
    </p:spTree>
    <p:extLst>
      <p:ext uri="{BB962C8B-B14F-4D97-AF65-F5344CB8AC3E}">
        <p14:creationId xmlns:p14="http://schemas.microsoft.com/office/powerpoint/2010/main" val="344170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C3A039-79C8-4E3C-A0F6-AF7BF7964E66}"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F4600-4A5F-4D38-BA19-DAAFF0DDD298}" type="slidenum">
              <a:rPr lang="en-US" smtClean="0"/>
              <a:t>‹#›</a:t>
            </a:fld>
            <a:endParaRPr lang="en-US"/>
          </a:p>
        </p:txBody>
      </p:sp>
    </p:spTree>
    <p:extLst>
      <p:ext uri="{BB962C8B-B14F-4D97-AF65-F5344CB8AC3E}">
        <p14:creationId xmlns:p14="http://schemas.microsoft.com/office/powerpoint/2010/main" val="2261341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Date Placeholder 4"/>
          <p:cNvSpPr>
            <a:spLocks noGrp="1"/>
          </p:cNvSpPr>
          <p:nvPr>
            <p:ph type="dt" sz="half" idx="2"/>
          </p:nvPr>
        </p:nvSpPr>
        <p:spPr>
          <a:xfrm>
            <a:off x="912284" y="6329370"/>
            <a:ext cx="2844800" cy="365125"/>
          </a:xfrm>
          <a:prstGeom prst="rect">
            <a:avLst/>
          </a:prstGeom>
        </p:spPr>
        <p:txBody>
          <a:bodyPr vert="horz" lIns="0" tIns="0" rIns="91440" bIns="0" rtlCol="0" anchor="ctr">
            <a:normAutofit/>
          </a:bodyPr>
          <a:lstStyle>
            <a:lvl1pPr algn="l">
              <a:defRPr sz="1050" b="0">
                <a:solidFill>
                  <a:schemeClr val="tx1">
                    <a:tint val="75000"/>
                  </a:schemeClr>
                </a:solidFill>
                <a:latin typeface="+mn-lt"/>
                <a:ea typeface="+mn-ea"/>
                <a:cs typeface="Times New Roman" pitchFamily="18" charset="0"/>
              </a:defRPr>
            </a:lvl1pPr>
          </a:lstStyle>
          <a:p>
            <a:pPr>
              <a:defRPr/>
            </a:pPr>
            <a:endParaRPr lang="en-US" dirty="0"/>
          </a:p>
        </p:txBody>
      </p:sp>
    </p:spTree>
    <p:extLst>
      <p:ext uri="{BB962C8B-B14F-4D97-AF65-F5344CB8AC3E}">
        <p14:creationId xmlns:p14="http://schemas.microsoft.com/office/powerpoint/2010/main" val="2877226795"/>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87" r:id="rId3"/>
    <p:sldLayoutId id="2147483688" r:id="rId4"/>
  </p:sldLayoutIdLst>
  <p:hf hdr="0" ftr="0" dt="0"/>
  <p:txStyles>
    <p:titleStyle>
      <a:lvl1pPr algn="l" rtl="0" eaLnBrk="1" fontAlgn="base" hangingPunct="1">
        <a:spcBef>
          <a:spcPct val="0"/>
        </a:spcBef>
        <a:spcAft>
          <a:spcPct val="0"/>
        </a:spcAft>
        <a:defRPr sz="195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195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195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195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1950">
          <a:solidFill>
            <a:schemeClr val="tx1"/>
          </a:solidFill>
          <a:latin typeface="Arial Bold" charset="0"/>
          <a:ea typeface="MS PGothic" pitchFamily="34" charset="-128"/>
          <a:cs typeface="ＭＳ Ｐゴシック" charset="0"/>
        </a:defRPr>
      </a:lvl5pPr>
      <a:lvl6pPr marL="342900" algn="ctr" rtl="0" eaLnBrk="1" fontAlgn="base" hangingPunct="1">
        <a:spcBef>
          <a:spcPct val="0"/>
        </a:spcBef>
        <a:spcAft>
          <a:spcPct val="0"/>
        </a:spcAft>
        <a:defRPr sz="1950" b="1">
          <a:solidFill>
            <a:srgbClr val="014C6D"/>
          </a:solidFill>
          <a:latin typeface="Trebuchet MS" pitchFamily="34" charset="0"/>
        </a:defRPr>
      </a:lvl6pPr>
      <a:lvl7pPr marL="685800" algn="ctr" rtl="0" eaLnBrk="1" fontAlgn="base" hangingPunct="1">
        <a:spcBef>
          <a:spcPct val="0"/>
        </a:spcBef>
        <a:spcAft>
          <a:spcPct val="0"/>
        </a:spcAft>
        <a:defRPr sz="1950" b="1">
          <a:solidFill>
            <a:srgbClr val="014C6D"/>
          </a:solidFill>
          <a:latin typeface="Trebuchet MS" pitchFamily="34" charset="0"/>
        </a:defRPr>
      </a:lvl7pPr>
      <a:lvl8pPr marL="1028700" algn="ctr" rtl="0" eaLnBrk="1" fontAlgn="base" hangingPunct="1">
        <a:spcBef>
          <a:spcPct val="0"/>
        </a:spcBef>
        <a:spcAft>
          <a:spcPct val="0"/>
        </a:spcAft>
        <a:defRPr sz="1950" b="1">
          <a:solidFill>
            <a:srgbClr val="014C6D"/>
          </a:solidFill>
          <a:latin typeface="Trebuchet MS" pitchFamily="34" charset="0"/>
        </a:defRPr>
      </a:lvl8pPr>
      <a:lvl9pPr marL="1371600" algn="ctr" rtl="0" eaLnBrk="1" fontAlgn="base" hangingPunct="1">
        <a:spcBef>
          <a:spcPct val="0"/>
        </a:spcBef>
        <a:spcAft>
          <a:spcPct val="0"/>
        </a:spcAft>
        <a:defRPr sz="1950" b="1">
          <a:solidFill>
            <a:srgbClr val="014C6D"/>
          </a:solidFill>
          <a:latin typeface="Trebuchet MS" pitchFamily="34" charset="0"/>
        </a:defRPr>
      </a:lvl9pPr>
    </p:titleStyle>
    <p:bodyStyle>
      <a:lvl1pPr marL="257175" indent="-257175"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557213" indent="-214313"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3572" indent="682229"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200150" indent="-17145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1543050" indent="-17145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1885950" indent="-171450" algn="l" rtl="0" eaLnBrk="1" fontAlgn="base" hangingPunct="1">
        <a:spcBef>
          <a:spcPct val="20000"/>
        </a:spcBef>
        <a:spcAft>
          <a:spcPct val="0"/>
        </a:spcAft>
        <a:buClr>
          <a:srgbClr val="00783C"/>
        </a:buClr>
        <a:buChar char="»"/>
        <a:defRPr sz="1200">
          <a:solidFill>
            <a:schemeClr val="tx1"/>
          </a:solidFill>
          <a:latin typeface="+mn-lt"/>
        </a:defRPr>
      </a:lvl6pPr>
      <a:lvl7pPr marL="2228850" indent="-171450" algn="l" rtl="0" eaLnBrk="1" fontAlgn="base" hangingPunct="1">
        <a:spcBef>
          <a:spcPct val="20000"/>
        </a:spcBef>
        <a:spcAft>
          <a:spcPct val="0"/>
        </a:spcAft>
        <a:buClr>
          <a:srgbClr val="00783C"/>
        </a:buClr>
        <a:buChar char="»"/>
        <a:defRPr sz="1200">
          <a:solidFill>
            <a:schemeClr val="tx1"/>
          </a:solidFill>
          <a:latin typeface="+mn-lt"/>
        </a:defRPr>
      </a:lvl7pPr>
      <a:lvl8pPr marL="2571750" indent="-171450" algn="l" rtl="0" eaLnBrk="1" fontAlgn="base" hangingPunct="1">
        <a:spcBef>
          <a:spcPct val="20000"/>
        </a:spcBef>
        <a:spcAft>
          <a:spcPct val="0"/>
        </a:spcAft>
        <a:buClr>
          <a:srgbClr val="00783C"/>
        </a:buClr>
        <a:buChar char="»"/>
        <a:defRPr sz="1200">
          <a:solidFill>
            <a:schemeClr val="tx1"/>
          </a:solidFill>
          <a:latin typeface="+mn-lt"/>
        </a:defRPr>
      </a:lvl8pPr>
      <a:lvl9pPr marL="2914650" indent="-171450" algn="l" rtl="0" eaLnBrk="1" fontAlgn="base" hangingPunct="1">
        <a:spcBef>
          <a:spcPct val="20000"/>
        </a:spcBef>
        <a:spcAft>
          <a:spcPct val="0"/>
        </a:spcAft>
        <a:buClr>
          <a:srgbClr val="00783C"/>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pshah@worldbank.org"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xml"/><Relationship Id="rId7" Type="http://schemas.openxmlformats.org/officeDocument/2006/relationships/image" Target="../media/image2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7.png"/><Relationship Id="rId5" Type="http://schemas.openxmlformats.org/officeDocument/2006/relationships/diagramColors" Target="../diagrams/colors1.xml"/><Relationship Id="rId10" Type="http://schemas.openxmlformats.org/officeDocument/2006/relationships/image" Target="../media/image31.png"/><Relationship Id="rId4" Type="http://schemas.openxmlformats.org/officeDocument/2006/relationships/diagramQuickStyle" Target="../diagrams/quickStyle1.xml"/><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6.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5F25-FAB1-41DB-A7CB-697D98A16769}"/>
              </a:ext>
            </a:extLst>
          </p:cNvPr>
          <p:cNvSpPr>
            <a:spLocks noGrp="1"/>
          </p:cNvSpPr>
          <p:nvPr>
            <p:ph type="title"/>
          </p:nvPr>
        </p:nvSpPr>
        <p:spPr/>
        <p:txBody>
          <a:bodyPr>
            <a:noAutofit/>
          </a:bodyPr>
          <a:lstStyle/>
          <a:p>
            <a:pPr algn="ctr"/>
            <a:r>
              <a:rPr lang="en-US" sz="3200" dirty="0"/>
              <a:t>Making Digital technology work for women farmers</a:t>
            </a:r>
            <a:br>
              <a:rPr lang="en-US" sz="3200" dirty="0"/>
            </a:br>
            <a:br>
              <a:rPr lang="en-US" sz="3200" dirty="0"/>
            </a:br>
            <a:endParaRPr lang="en-US" sz="3200" dirty="0"/>
          </a:p>
        </p:txBody>
      </p:sp>
      <p:grpSp>
        <p:nvGrpSpPr>
          <p:cNvPr id="7" name="Group 6"/>
          <p:cNvGrpSpPr/>
          <p:nvPr/>
        </p:nvGrpSpPr>
        <p:grpSpPr>
          <a:xfrm>
            <a:off x="3550979" y="1310288"/>
            <a:ext cx="5480479" cy="4001554"/>
            <a:chOff x="3550979" y="1435100"/>
            <a:chExt cx="5365495" cy="3876742"/>
          </a:xfrm>
        </p:grpSpPr>
        <p:pic>
          <p:nvPicPr>
            <p:cNvPr id="3" name="Picture 2" descr=" World Bank"/>
            <p:cNvPicPr>
              <a:picLocks noChangeAspect="1" noChangeArrowheads="1"/>
            </p:cNvPicPr>
            <p:nvPr/>
          </p:nvPicPr>
          <p:blipFill rotWithShape="1">
            <a:blip r:embed="rId2">
              <a:extLst>
                <a:ext uri="{28A0092B-C50C-407E-A947-70E740481C1C}">
                  <a14:useLocalDpi xmlns:a14="http://schemas.microsoft.com/office/drawing/2010/main" val="0"/>
                </a:ext>
              </a:extLst>
            </a:blip>
            <a:srcRect r="6293"/>
            <a:stretch/>
          </p:blipFill>
          <p:spPr bwMode="auto">
            <a:xfrm>
              <a:off x="6096000" y="1435100"/>
              <a:ext cx="2820474" cy="20051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0979" y="1435100"/>
              <a:ext cx="2545021" cy="2090355"/>
            </a:xfrm>
            <a:prstGeom prst="rect">
              <a:avLst/>
            </a:prstGeom>
          </p:spPr>
        </p:pic>
        <p:pic>
          <p:nvPicPr>
            <p:cNvPr id="5" name="Picture 4"/>
            <p:cNvPicPr>
              <a:picLocks noChangeAspect="1"/>
            </p:cNvPicPr>
            <p:nvPr/>
          </p:nvPicPr>
          <p:blipFill>
            <a:blip r:embed="rId4"/>
            <a:stretch>
              <a:fillRect/>
            </a:stretch>
          </p:blipFill>
          <p:spPr>
            <a:xfrm>
              <a:off x="6096000" y="3440215"/>
              <a:ext cx="2820474" cy="18716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0979" y="3525455"/>
              <a:ext cx="2545021" cy="1786387"/>
            </a:xfrm>
            <a:prstGeom prst="rect">
              <a:avLst/>
            </a:prstGeom>
          </p:spPr>
        </p:pic>
      </p:grpSp>
      <p:cxnSp>
        <p:nvCxnSpPr>
          <p:cNvPr id="9" name="Straight Arrow Connector 8"/>
          <p:cNvCxnSpPr/>
          <p:nvPr/>
        </p:nvCxnSpPr>
        <p:spPr bwMode="auto">
          <a:xfrm>
            <a:off x="3550979" y="1435100"/>
            <a:ext cx="5365495" cy="3652055"/>
          </a:xfrm>
          <a:prstGeom prst="straightConnector1">
            <a:avLst/>
          </a:prstGeom>
          <a:noFill/>
          <a:ln w="9525" cap="flat" cmpd="sng" algn="ctr">
            <a:noFill/>
            <a:prstDash val="solid"/>
            <a:round/>
            <a:headEnd type="none" w="med" len="med"/>
            <a:tailEnd type="triangle"/>
          </a:ln>
          <a:effectLst/>
        </p:spPr>
      </p:cxnSp>
      <p:sp>
        <p:nvSpPr>
          <p:cNvPr id="10" name="Rectangle 9"/>
          <p:cNvSpPr/>
          <p:nvPr/>
        </p:nvSpPr>
        <p:spPr bwMode="auto">
          <a:xfrm>
            <a:off x="3387144" y="1287887"/>
            <a:ext cx="3580326" cy="26530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2" name="Rectangle 11"/>
          <p:cNvSpPr/>
          <p:nvPr/>
        </p:nvSpPr>
        <p:spPr bwMode="auto">
          <a:xfrm>
            <a:off x="3478221" y="1194172"/>
            <a:ext cx="5644314" cy="4133909"/>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272" y="6129751"/>
            <a:ext cx="2682983" cy="536597"/>
          </a:xfrm>
          <a:prstGeom prst="rect">
            <a:avLst/>
          </a:prstGeom>
        </p:spPr>
      </p:pic>
      <p:sp>
        <p:nvSpPr>
          <p:cNvPr id="14" name="Rectangle 13"/>
          <p:cNvSpPr/>
          <p:nvPr/>
        </p:nvSpPr>
        <p:spPr>
          <a:xfrm>
            <a:off x="1880313" y="5375699"/>
            <a:ext cx="8654604" cy="1508105"/>
          </a:xfrm>
          <a:prstGeom prst="rect">
            <a:avLst/>
          </a:prstGeom>
        </p:spPr>
        <p:txBody>
          <a:bodyPr wrap="square">
            <a:spAutoFit/>
          </a:bodyPr>
          <a:lstStyle/>
          <a:p>
            <a:pPr algn="ctr"/>
            <a:r>
              <a:rPr lang="en-US" b="1" dirty="0">
                <a:solidFill>
                  <a:schemeClr val="tx2">
                    <a:lumMod val="50000"/>
                  </a:schemeClr>
                </a:solidFill>
              </a:rPr>
              <a:t>Parmesh Shah, </a:t>
            </a:r>
            <a:r>
              <a:rPr lang="en-US" dirty="0">
                <a:solidFill>
                  <a:schemeClr val="tx2">
                    <a:lumMod val="50000"/>
                  </a:schemeClr>
                </a:solidFill>
              </a:rPr>
              <a:t>Global Lead, Rural Livelihoods and Agriculture Employment, </a:t>
            </a:r>
            <a:br>
              <a:rPr lang="en-US" dirty="0">
                <a:solidFill>
                  <a:schemeClr val="tx2">
                    <a:lumMod val="50000"/>
                  </a:schemeClr>
                </a:solidFill>
              </a:rPr>
            </a:br>
            <a:r>
              <a:rPr lang="en-US" sz="1400" dirty="0">
                <a:solidFill>
                  <a:schemeClr val="tx2">
                    <a:lumMod val="50000"/>
                  </a:schemeClr>
                </a:solidFill>
              </a:rPr>
              <a:t>Agriculture Global Practice</a:t>
            </a:r>
            <a:br>
              <a:rPr lang="en-US" sz="1400" dirty="0">
                <a:solidFill>
                  <a:schemeClr val="tx2">
                    <a:lumMod val="50000"/>
                  </a:schemeClr>
                </a:solidFill>
              </a:rPr>
            </a:br>
            <a:r>
              <a:rPr lang="en-US" sz="1400" dirty="0">
                <a:solidFill>
                  <a:schemeClr val="tx2">
                    <a:lumMod val="50000"/>
                  </a:schemeClr>
                </a:solidFill>
              </a:rPr>
              <a:t>The World Bank</a:t>
            </a:r>
            <a:br>
              <a:rPr lang="en-US" sz="1400" dirty="0">
                <a:solidFill>
                  <a:schemeClr val="tx2">
                    <a:lumMod val="50000"/>
                  </a:schemeClr>
                </a:solidFill>
              </a:rPr>
            </a:br>
            <a:r>
              <a:rPr lang="en-US" sz="1400" dirty="0">
                <a:solidFill>
                  <a:schemeClr val="tx2">
                    <a:lumMod val="50000"/>
                  </a:schemeClr>
                </a:solidFill>
              </a:rPr>
              <a:t>Email: </a:t>
            </a:r>
            <a:r>
              <a:rPr lang="en-US" sz="1400" dirty="0">
                <a:solidFill>
                  <a:schemeClr val="tx2">
                    <a:lumMod val="50000"/>
                  </a:schemeClr>
                </a:solidFill>
                <a:hlinkClick r:id="rId7"/>
              </a:rPr>
              <a:t>pshah@worldbank.org</a:t>
            </a:r>
            <a:br>
              <a:rPr lang="en-US" sz="1400" dirty="0">
                <a:solidFill>
                  <a:schemeClr val="tx2">
                    <a:lumMod val="50000"/>
                  </a:schemeClr>
                </a:solidFill>
              </a:rPr>
            </a:br>
            <a:r>
              <a:rPr lang="en-US" sz="1600" dirty="0">
                <a:solidFill>
                  <a:schemeClr val="tx2">
                    <a:lumMod val="50000"/>
                  </a:schemeClr>
                </a:solidFill>
              </a:rPr>
              <a:t>Twitter: @</a:t>
            </a:r>
            <a:r>
              <a:rPr lang="en-US" sz="1600" dirty="0" err="1">
                <a:solidFill>
                  <a:schemeClr val="tx2">
                    <a:lumMod val="50000"/>
                  </a:schemeClr>
                </a:solidFill>
              </a:rPr>
              <a:t>ShahParmesh</a:t>
            </a:r>
            <a:br>
              <a:rPr lang="en-US" sz="1600" dirty="0">
                <a:solidFill>
                  <a:schemeClr val="tx2">
                    <a:lumMod val="50000"/>
                  </a:schemeClr>
                </a:solidFill>
              </a:rPr>
            </a:br>
            <a:endParaRPr lang="en-US" sz="1600" dirty="0"/>
          </a:p>
        </p:txBody>
      </p:sp>
    </p:spTree>
    <p:extLst>
      <p:ext uri="{BB962C8B-B14F-4D97-AF65-F5344CB8AC3E}">
        <p14:creationId xmlns:p14="http://schemas.microsoft.com/office/powerpoint/2010/main" val="281413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sitting at a fruit stand&#10;&#10;Description generated with very high confidence"/>
          <p:cNvPicPr>
            <a:picLocks noChangeAspect="1"/>
          </p:cNvPicPr>
          <p:nvPr/>
        </p:nvPicPr>
        <p:blipFill rotWithShape="1">
          <a:blip r:embed="rId2">
            <a:alphaModFix/>
            <a:extLst>
              <a:ext uri="{28A0092B-C50C-407E-A947-70E740481C1C}">
                <a14:useLocalDpi xmlns:a14="http://schemas.microsoft.com/office/drawing/2010/main" val="0"/>
              </a:ext>
            </a:extLst>
          </a:blip>
          <a:srcRect r="20584" b="2"/>
          <a:stretch/>
        </p:blipFill>
        <p:spPr>
          <a:xfrm>
            <a:off x="7427167" y="2853180"/>
            <a:ext cx="4764833" cy="4004820"/>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pic>
        <p:nvPicPr>
          <p:cNvPr id="6" name="Picture 5" descr="A group of people sitting on the floor&#10;&#10;Description generated with high confidence"/>
          <p:cNvPicPr>
            <a:picLocks noChangeAspect="1"/>
          </p:cNvPicPr>
          <p:nvPr/>
        </p:nvPicPr>
        <p:blipFill rotWithShape="1">
          <a:blip r:embed="rId3" cstate="print">
            <a:alphaModFix/>
            <a:extLst>
              <a:ext uri="{28A0092B-C50C-407E-A947-70E740481C1C}">
                <a14:useLocalDpi xmlns:a14="http://schemas.microsoft.com/office/drawing/2010/main" val="0"/>
              </a:ext>
            </a:extLst>
          </a:blip>
          <a:srcRect r="3429" b="-4"/>
          <a:stretch/>
        </p:blipFill>
        <p:spPr>
          <a:xfrm>
            <a:off x="6219440" y="1"/>
            <a:ext cx="4548867" cy="2614366"/>
          </a:xfrm>
          <a:custGeom>
            <a:avLst/>
            <a:gdLst>
              <a:gd name="connsiteX0" fmla="*/ 28132 w 4548867"/>
              <a:gd name="connsiteY0" fmla="*/ 0 h 2614366"/>
              <a:gd name="connsiteX1" fmla="*/ 4520736 w 4548867"/>
              <a:gd name="connsiteY1" fmla="*/ 0 h 2614366"/>
              <a:gd name="connsiteX2" fmla="*/ 4537124 w 4548867"/>
              <a:gd name="connsiteY2" fmla="*/ 107385 h 2614366"/>
              <a:gd name="connsiteX3" fmla="*/ 4548867 w 4548867"/>
              <a:gd name="connsiteY3" fmla="*/ 339933 h 2614366"/>
              <a:gd name="connsiteX4" fmla="*/ 2274434 w 4548867"/>
              <a:gd name="connsiteY4" fmla="*/ 2614366 h 2614366"/>
              <a:gd name="connsiteX5" fmla="*/ 0 w 4548867"/>
              <a:gd name="connsiteY5" fmla="*/ 339933 h 2614366"/>
              <a:gd name="connsiteX6" fmla="*/ 11743 w 4548867"/>
              <a:gd name="connsiteY6" fmla="*/ 107385 h 261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effectLst>
            <a:softEdge rad="0"/>
          </a:effectLst>
        </p:spPr>
      </p:pic>
      <p:pic>
        <p:nvPicPr>
          <p:cNvPr id="15" name="Picture 12" descr="A close up of a mans face&#10;&#10;Description generated with high confidence">
            <a:extLst>
              <a:ext uri="{FF2B5EF4-FFF2-40B4-BE49-F238E27FC236}">
                <a16:creationId xmlns:a16="http://schemas.microsoft.com/office/drawing/2014/main" id="{3B37BAF8-EA97-496B-9DF6-3D53B6A199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432619" y="170602"/>
            <a:ext cx="5684845" cy="1454051"/>
          </a:xfrm>
        </p:spPr>
        <p:txBody>
          <a:bodyPr>
            <a:normAutofit/>
          </a:bodyPr>
          <a:lstStyle/>
          <a:p>
            <a:r>
              <a:rPr lang="en-IN" b="1" dirty="0">
                <a:solidFill>
                  <a:srgbClr val="000000"/>
                </a:solidFill>
              </a:rPr>
              <a:t>Commodities being marketed  by technology platform </a:t>
            </a:r>
            <a:endParaRPr lang="en-GB" b="1" dirty="0">
              <a:solidFill>
                <a:srgbClr val="000000"/>
              </a:solidFill>
            </a:endParaRPr>
          </a:p>
        </p:txBody>
      </p:sp>
      <p:sp>
        <p:nvSpPr>
          <p:cNvPr id="3" name="Content Placeholder 2"/>
          <p:cNvSpPr>
            <a:spLocks noGrp="1"/>
          </p:cNvSpPr>
          <p:nvPr>
            <p:ph idx="1"/>
          </p:nvPr>
        </p:nvSpPr>
        <p:spPr>
          <a:xfrm>
            <a:off x="467133" y="1572032"/>
            <a:ext cx="6717437" cy="4673565"/>
          </a:xfrm>
        </p:spPr>
        <p:txBody>
          <a:bodyPr anchor="ctr">
            <a:normAutofit/>
          </a:bodyPr>
          <a:lstStyle/>
          <a:p>
            <a:pPr marL="0" indent="0">
              <a:lnSpc>
                <a:spcPct val="90000"/>
              </a:lnSpc>
              <a:spcAft>
                <a:spcPts val="600"/>
              </a:spcAft>
            </a:pPr>
            <a:r>
              <a:rPr lang="en-US" sz="1300" dirty="0">
                <a:solidFill>
                  <a:srgbClr val="000000"/>
                </a:solidFill>
                <a:latin typeface="Arial" panose="020B0604020202020204" pitchFamily="34" charset="0"/>
                <a:cs typeface="Arial" panose="020B0604020202020204" pitchFamily="34" charset="0"/>
              </a:rPr>
              <a:t> </a:t>
            </a:r>
            <a:r>
              <a:rPr lang="en-US" b="1" dirty="0" err="1">
                <a:solidFill>
                  <a:srgbClr val="000000"/>
                </a:solidFill>
                <a:latin typeface="Arial" panose="020B0604020202020204" pitchFamily="34" charset="0"/>
                <a:cs typeface="Arial" panose="020B0604020202020204" pitchFamily="34" charset="0"/>
              </a:rPr>
              <a:t>Aaranyak</a:t>
            </a:r>
            <a:r>
              <a:rPr lang="en-US" b="1" dirty="0">
                <a:solidFill>
                  <a:srgbClr val="000000"/>
                </a:solidFill>
                <a:latin typeface="Arial" panose="020B0604020202020204" pitchFamily="34" charset="0"/>
                <a:cs typeface="Arial" panose="020B0604020202020204" pitchFamily="34" charset="0"/>
              </a:rPr>
              <a:t> Farmer Producer Company Ltd – </a:t>
            </a:r>
            <a:r>
              <a:rPr lang="en-US" b="1" dirty="0" err="1">
                <a:solidFill>
                  <a:srgbClr val="000000"/>
                </a:solidFill>
                <a:latin typeface="Arial" panose="020B0604020202020204" pitchFamily="34" charset="0"/>
                <a:cs typeface="Arial" panose="020B0604020202020204" pitchFamily="34" charset="0"/>
              </a:rPr>
              <a:t>Purnea</a:t>
            </a:r>
            <a:endParaRPr lang="en-US" b="1" dirty="0">
              <a:solidFill>
                <a:srgbClr val="000000"/>
              </a:solidFill>
              <a:latin typeface="Arial" panose="020B0604020202020204" pitchFamily="34" charset="0"/>
              <a:cs typeface="Arial" panose="020B0604020202020204" pitchFamily="34" charset="0"/>
            </a:endParaRPr>
          </a:p>
          <a:p>
            <a:pPr marL="642938" lvl="1" indent="-342900">
              <a:lnSpc>
                <a:spcPct val="90000"/>
              </a:lnSpc>
              <a:spcAft>
                <a:spcPts val="1000"/>
              </a:spcAft>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10,000 farmers; </a:t>
            </a:r>
            <a:r>
              <a:rPr lang="en-US" i="1" dirty="0">
                <a:solidFill>
                  <a:srgbClr val="000000"/>
                </a:solidFill>
                <a:latin typeface="Arial" panose="020B0604020202020204" pitchFamily="34" charset="0"/>
                <a:cs typeface="Arial" panose="020B0604020202020204" pitchFamily="34" charset="0"/>
              </a:rPr>
              <a:t>$2 million turnover </a:t>
            </a:r>
          </a:p>
          <a:p>
            <a:pPr marL="642938" lvl="1" indent="-342900">
              <a:lnSpc>
                <a:spcPct val="90000"/>
              </a:lnSpc>
              <a:buFont typeface="Arial" panose="020B0604020202020204" pitchFamily="34" charset="0"/>
              <a:buChar char="•"/>
            </a:pPr>
            <a:r>
              <a:rPr lang="en-US" i="1" dirty="0">
                <a:solidFill>
                  <a:srgbClr val="000000"/>
                </a:solidFill>
                <a:latin typeface="Arial" panose="020B0604020202020204" pitchFamily="34" charset="0"/>
                <a:cs typeface="Arial" panose="020B0604020202020204" pitchFamily="34" charset="0"/>
              </a:rPr>
              <a:t>First women owned Farmer Producer Company in Bihar registered on National Commodity Exchange</a:t>
            </a:r>
          </a:p>
          <a:p>
            <a:pPr marL="300038" lvl="1" indent="0">
              <a:lnSpc>
                <a:spcPct val="90000"/>
              </a:lnSpc>
            </a:pPr>
            <a:endParaRPr lang="en-US" i="1" dirty="0">
              <a:solidFill>
                <a:srgbClr val="000000"/>
              </a:solidFill>
              <a:latin typeface="Arial" panose="020B0604020202020204" pitchFamily="34" charset="0"/>
              <a:cs typeface="Arial" panose="020B0604020202020204" pitchFamily="34" charset="0"/>
            </a:endParaRPr>
          </a:p>
          <a:p>
            <a:pPr marL="0" indent="0">
              <a:lnSpc>
                <a:spcPct val="90000"/>
              </a:lnSpc>
              <a:spcAft>
                <a:spcPts val="600"/>
              </a:spcAft>
            </a:pPr>
            <a:r>
              <a:rPr lang="en-US" b="1" dirty="0" err="1">
                <a:solidFill>
                  <a:srgbClr val="000000"/>
                </a:solidFill>
                <a:latin typeface="Arial" panose="020B0604020202020204" pitchFamily="34" charset="0"/>
                <a:cs typeface="Arial" panose="020B0604020202020204" pitchFamily="34" charset="0"/>
              </a:rPr>
              <a:t>Samarpan</a:t>
            </a:r>
            <a:r>
              <a:rPr lang="en-US" b="1" dirty="0">
                <a:solidFill>
                  <a:srgbClr val="000000"/>
                </a:solidFill>
                <a:latin typeface="Arial" panose="020B0604020202020204" pitchFamily="34" charset="0"/>
                <a:cs typeface="Arial" panose="020B0604020202020204" pitchFamily="34" charset="0"/>
              </a:rPr>
              <a:t> JEEViKA Farmer Producer Company Ltd</a:t>
            </a:r>
          </a:p>
          <a:p>
            <a:pPr marL="585788" lvl="1" indent="-285750">
              <a:lnSpc>
                <a:spcPct val="90000"/>
              </a:lnSpc>
              <a:spcAft>
                <a:spcPts val="1000"/>
              </a:spcAft>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2,500 farmers;</a:t>
            </a:r>
            <a:r>
              <a:rPr lang="en-US" b="1"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$ 800,000 turnover </a:t>
            </a:r>
          </a:p>
          <a:p>
            <a:pPr marL="642938" lvl="1" indent="-342900">
              <a:lnSpc>
                <a:spcPct val="90000"/>
              </a:lnSpc>
              <a:buFont typeface="Arial" panose="020B0604020202020204" pitchFamily="34" charset="0"/>
              <a:buChar char="•"/>
            </a:pPr>
            <a:r>
              <a:rPr lang="en-US" i="1" dirty="0">
                <a:solidFill>
                  <a:srgbClr val="000000"/>
                </a:solidFill>
                <a:latin typeface="Arial" panose="020B0604020202020204" pitchFamily="34" charset="0"/>
                <a:cs typeface="Arial" panose="020B0604020202020204" pitchFamily="34" charset="0"/>
              </a:rPr>
              <a:t>First women owned Farmer Producer Company in Bihar linked with modern retail stores like Big Bazaar and Reliance Fresh</a:t>
            </a:r>
          </a:p>
        </p:txBody>
      </p:sp>
      <p:sp>
        <p:nvSpPr>
          <p:cNvPr id="5" name="TextBox 4"/>
          <p:cNvSpPr txBox="1"/>
          <p:nvPr/>
        </p:nvSpPr>
        <p:spPr>
          <a:xfrm>
            <a:off x="245805" y="1097676"/>
            <a:ext cx="11513575" cy="369332"/>
          </a:xfrm>
          <a:prstGeom prst="rect">
            <a:avLst/>
          </a:prstGeom>
          <a:noFill/>
        </p:spPr>
        <p:txBody>
          <a:bodyPr wrap="square" rtlCol="0">
            <a:spAutoFit/>
          </a:bodyPr>
          <a:lstStyle/>
          <a:p>
            <a:endParaRPr lang="en-GB" dirty="0"/>
          </a:p>
        </p:txBody>
      </p:sp>
      <p:pic>
        <p:nvPicPr>
          <p:cNvPr id="8" name="Picture 7" descr="A close up of a sign&#10;&#10;Description automatically generated">
            <a:extLst>
              <a:ext uri="{FF2B5EF4-FFF2-40B4-BE49-F238E27FC236}">
                <a16:creationId xmlns:a16="http://schemas.microsoft.com/office/drawing/2014/main" id="{CB780E14-B8EA-43F2-8036-62B3A126AC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805" y="6391103"/>
            <a:ext cx="1828075" cy="358714"/>
          </a:xfrm>
          <a:prstGeom prst="rect">
            <a:avLst/>
          </a:prstGeom>
        </p:spPr>
      </p:pic>
    </p:spTree>
    <p:extLst>
      <p:ext uri="{BB962C8B-B14F-4D97-AF65-F5344CB8AC3E}">
        <p14:creationId xmlns:p14="http://schemas.microsoft.com/office/powerpoint/2010/main" val="194228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550" y="873617"/>
            <a:ext cx="4829577" cy="4114800"/>
          </a:xfrm>
        </p:spPr>
        <p:txBody>
          <a:bodyPr/>
          <a:lstStyle/>
          <a:p>
            <a:r>
              <a:rPr lang="en-US" b="1" dirty="0" err="1">
                <a:solidFill>
                  <a:srgbClr val="000000"/>
                </a:solidFill>
                <a:latin typeface="Arial" panose="020B0604020202020204" pitchFamily="34" charset="0"/>
                <a:cs typeface="Arial" panose="020B0604020202020204" pitchFamily="34" charset="0"/>
              </a:rPr>
              <a:t>Samarpan</a:t>
            </a:r>
            <a:r>
              <a:rPr lang="en-US" b="1" dirty="0">
                <a:solidFill>
                  <a:srgbClr val="000000"/>
                </a:solidFill>
                <a:latin typeface="Arial" panose="020B0604020202020204" pitchFamily="34" charset="0"/>
                <a:cs typeface="Arial" panose="020B0604020202020204" pitchFamily="34" charset="0"/>
              </a:rPr>
              <a:t> </a:t>
            </a:r>
            <a:r>
              <a:rPr lang="en-US" b="1" dirty="0" err="1">
                <a:solidFill>
                  <a:srgbClr val="000000"/>
                </a:solidFill>
                <a:latin typeface="Arial" panose="020B0604020202020204" pitchFamily="34" charset="0"/>
                <a:cs typeface="Arial" panose="020B0604020202020204" pitchFamily="34" charset="0"/>
              </a:rPr>
              <a:t>JEEViKA</a:t>
            </a:r>
            <a:r>
              <a:rPr lang="en-US" b="1" dirty="0">
                <a:solidFill>
                  <a:srgbClr val="000000"/>
                </a:solidFill>
                <a:latin typeface="Arial" panose="020B0604020202020204" pitchFamily="34" charset="0"/>
                <a:cs typeface="Arial" panose="020B0604020202020204" pitchFamily="34" charset="0"/>
              </a:rPr>
              <a:t> </a:t>
            </a:r>
            <a:r>
              <a:rPr lang="en-US" b="1" dirty="0" err="1">
                <a:solidFill>
                  <a:srgbClr val="000000"/>
                </a:solidFill>
                <a:latin typeface="Arial" panose="020B0604020202020204" pitchFamily="34" charset="0"/>
                <a:cs typeface="Arial" panose="020B0604020202020204" pitchFamily="34" charset="0"/>
              </a:rPr>
              <a:t>Mahila</a:t>
            </a:r>
            <a:r>
              <a:rPr lang="en-US" b="1" dirty="0">
                <a:solidFill>
                  <a:srgbClr val="000000"/>
                </a:solidFill>
                <a:latin typeface="Arial" panose="020B0604020202020204" pitchFamily="34" charset="0"/>
                <a:cs typeface="Arial" panose="020B0604020202020204" pitchFamily="34" charset="0"/>
              </a:rPr>
              <a:t> </a:t>
            </a:r>
            <a:r>
              <a:rPr lang="en-US" b="1" dirty="0" err="1">
                <a:solidFill>
                  <a:srgbClr val="000000"/>
                </a:solidFill>
                <a:latin typeface="Arial" panose="020B0604020202020204" pitchFamily="34" charset="0"/>
                <a:cs typeface="Arial" panose="020B0604020202020204" pitchFamily="34" charset="0"/>
              </a:rPr>
              <a:t>Kisan</a:t>
            </a:r>
            <a:r>
              <a:rPr lang="en-US" b="1" dirty="0">
                <a:solidFill>
                  <a:srgbClr val="000000"/>
                </a:solidFill>
                <a:latin typeface="Arial" panose="020B0604020202020204" pitchFamily="34" charset="0"/>
                <a:cs typeface="Arial" panose="020B0604020202020204" pitchFamily="34" charset="0"/>
              </a:rPr>
              <a:t> Producer Company Ltd., </a:t>
            </a:r>
            <a:r>
              <a:rPr lang="en-US" b="1" dirty="0" err="1">
                <a:solidFill>
                  <a:srgbClr val="000000"/>
                </a:solidFill>
                <a:latin typeface="Arial" panose="020B0604020202020204" pitchFamily="34" charset="0"/>
                <a:cs typeface="Arial" panose="020B0604020202020204" pitchFamily="34" charset="0"/>
              </a:rPr>
              <a:t>Muzaffarpur</a:t>
            </a:r>
            <a:endParaRPr lang="en-US" b="1" dirty="0">
              <a:solidFill>
                <a:srgbClr val="000000"/>
              </a:solidFill>
              <a:latin typeface="Arial" panose="020B0604020202020204" pitchFamily="34" charset="0"/>
              <a:cs typeface="Arial" panose="020B0604020202020204" pitchFamily="34" charset="0"/>
            </a:endParaRPr>
          </a:p>
          <a:p>
            <a:endParaRPr lang="en-US" b="1" dirty="0">
              <a:solidFill>
                <a:srgbClr val="000000"/>
              </a:solidFill>
              <a:latin typeface="Arial" panose="020B0604020202020204" pitchFamily="34" charset="0"/>
              <a:cs typeface="Arial" panose="020B0604020202020204" pitchFamily="34" charset="0"/>
            </a:endParaRPr>
          </a:p>
          <a:p>
            <a:pPr marL="642938" lvl="1" indent="-342900">
              <a:lnSpc>
                <a:spcPct val="90000"/>
              </a:lnSpc>
              <a:buFont typeface="Arial" panose="020B0604020202020204" pitchFamily="34" charset="0"/>
              <a:buChar char="•"/>
            </a:pPr>
            <a:r>
              <a:rPr lang="en-US" i="1" dirty="0">
                <a:solidFill>
                  <a:srgbClr val="000000"/>
                </a:solidFill>
                <a:latin typeface="Arial" panose="020B0604020202020204" pitchFamily="34" charset="0"/>
                <a:cs typeface="Arial" panose="020B0604020202020204" pitchFamily="34" charset="0"/>
              </a:rPr>
              <a:t>The company is in a unique position to leverage on popularity of </a:t>
            </a:r>
            <a:r>
              <a:rPr lang="en-US" i="1" dirty="0" err="1">
                <a:solidFill>
                  <a:srgbClr val="000000"/>
                </a:solidFill>
                <a:latin typeface="Arial" panose="020B0604020202020204" pitchFamily="34" charset="0"/>
                <a:cs typeface="Arial" panose="020B0604020202020204" pitchFamily="34" charset="0"/>
              </a:rPr>
              <a:t>Shahi</a:t>
            </a:r>
            <a:r>
              <a:rPr lang="en-US" i="1" dirty="0">
                <a:solidFill>
                  <a:srgbClr val="000000"/>
                </a:solidFill>
                <a:latin typeface="Arial" panose="020B0604020202020204" pitchFamily="34" charset="0"/>
                <a:cs typeface="Arial" panose="020B0604020202020204" pitchFamily="34" charset="0"/>
              </a:rPr>
              <a:t> Litchi of Bihar and is gearing up for marketing of 100 MT</a:t>
            </a:r>
          </a:p>
        </p:txBody>
      </p:sp>
      <p:sp>
        <p:nvSpPr>
          <p:cNvPr id="4" name="Slide Number Placeholder 3"/>
          <p:cNvSpPr>
            <a:spLocks noGrp="1"/>
          </p:cNvSpPr>
          <p:nvPr>
            <p:ph type="sldNum" sz="quarter" idx="12"/>
          </p:nvPr>
        </p:nvSpPr>
        <p:spPr/>
        <p:txBody>
          <a:bodyPr/>
          <a:lstStyle/>
          <a:p>
            <a:fld id="{7D3AAF68-FFD8-4268-B458-D0FD99CB1EFF}" type="slidenum">
              <a:rPr lang="en-GB" smtClean="0"/>
              <a:t>11</a:t>
            </a:fld>
            <a:endParaRPr lang="en-GB"/>
          </a:p>
        </p:txBody>
      </p:sp>
      <p:pic>
        <p:nvPicPr>
          <p:cNvPr id="5" name="Picture 4"/>
          <p:cNvPicPr>
            <a:picLocks noChangeAspect="1"/>
          </p:cNvPicPr>
          <p:nvPr/>
        </p:nvPicPr>
        <p:blipFill>
          <a:blip r:embed="rId2"/>
          <a:stretch>
            <a:fillRect/>
          </a:stretch>
        </p:blipFill>
        <p:spPr>
          <a:xfrm>
            <a:off x="5526478" y="1166880"/>
            <a:ext cx="6621221" cy="4486945"/>
          </a:xfrm>
          <a:prstGeom prst="rect">
            <a:avLst/>
          </a:prstGeom>
        </p:spPr>
      </p:pic>
    </p:spTree>
    <p:extLst>
      <p:ext uri="{BB962C8B-B14F-4D97-AF65-F5344CB8AC3E}">
        <p14:creationId xmlns:p14="http://schemas.microsoft.com/office/powerpoint/2010/main" val="258357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638" y="677236"/>
            <a:ext cx="10363200" cy="563562"/>
          </a:xfrm>
        </p:spPr>
        <p:txBody>
          <a:bodyPr>
            <a:normAutofit/>
          </a:bodyPr>
          <a:lstStyle/>
          <a:p>
            <a:pPr algn="ctr"/>
            <a:r>
              <a:rPr lang="en-US" sz="3200" dirty="0"/>
              <a:t>Key impacts </a:t>
            </a:r>
          </a:p>
        </p:txBody>
      </p:sp>
      <p:sp>
        <p:nvSpPr>
          <p:cNvPr id="3" name="Content Placeholder 2"/>
          <p:cNvSpPr>
            <a:spLocks noGrp="1"/>
          </p:cNvSpPr>
          <p:nvPr>
            <p:ph idx="1"/>
          </p:nvPr>
        </p:nvSpPr>
        <p:spPr/>
        <p:txBody>
          <a:bodyPr/>
          <a:lstStyle/>
          <a:p>
            <a:endParaRPr lang="en-US" dirty="0"/>
          </a:p>
          <a:p>
            <a:r>
              <a:rPr lang="en-US" dirty="0"/>
              <a:t> </a:t>
            </a:r>
          </a:p>
          <a:p>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12"/>
          </p:nvPr>
        </p:nvSpPr>
        <p:spPr/>
        <p:txBody>
          <a:bodyPr/>
          <a:lstStyle/>
          <a:p>
            <a:fld id="{7D3AAF68-FFD8-4268-B458-D0FD99CB1EFF}" type="slidenum">
              <a:rPr lang="en-GB" smtClean="0"/>
              <a:t>12</a:t>
            </a:fld>
            <a:endParaRPr lang="en-GB"/>
          </a:p>
        </p:txBody>
      </p:sp>
      <p:sp>
        <p:nvSpPr>
          <p:cNvPr id="5" name="Rectangle 4"/>
          <p:cNvSpPr/>
          <p:nvPr/>
        </p:nvSpPr>
        <p:spPr bwMode="auto">
          <a:xfrm>
            <a:off x="772732" y="1764406"/>
            <a:ext cx="4250029" cy="72121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6" name="Rectangle 5"/>
          <p:cNvSpPr/>
          <p:nvPr/>
        </p:nvSpPr>
        <p:spPr bwMode="auto">
          <a:xfrm>
            <a:off x="772732" y="1959669"/>
            <a:ext cx="6176708" cy="592428"/>
          </a:xfrm>
          <a:prstGeom prst="rect">
            <a:avLst/>
          </a:prstGeom>
          <a:solidFill>
            <a:schemeClr val="tx1">
              <a:lumMod val="90000"/>
              <a:lumOff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r>
              <a:rPr lang="en-US" dirty="0">
                <a:solidFill>
                  <a:schemeClr val="bg1"/>
                </a:solidFill>
              </a:rPr>
              <a:t>Financial turnover has risen </a:t>
            </a:r>
            <a:r>
              <a:rPr lang="en-US" dirty="0">
                <a:solidFill>
                  <a:srgbClr val="FFC000"/>
                </a:solidFill>
                <a:effectLst>
                  <a:outerShdw blurRad="38100" dist="38100" dir="2700000" algn="tl">
                    <a:srgbClr val="000000">
                      <a:alpha val="43137"/>
                    </a:srgbClr>
                  </a:outerShdw>
                </a:effectLst>
              </a:rPr>
              <a:t>10 fold </a:t>
            </a:r>
            <a:r>
              <a:rPr lang="en-US" dirty="0">
                <a:solidFill>
                  <a:schemeClr val="bg1"/>
                </a:solidFill>
              </a:rPr>
              <a:t>(US$ 2Million)</a:t>
            </a:r>
            <a:endParaRPr kumimoji="0" lang="en-US" b="0" i="0" u="none" strike="noStrike" cap="none" normalizeH="0" baseline="0" dirty="0">
              <a:ln>
                <a:noFill/>
              </a:ln>
              <a:solidFill>
                <a:schemeClr val="bg1"/>
              </a:solidFill>
              <a:effectLst/>
              <a:latin typeface="Trebuchet MS" pitchFamily="34" charset="0"/>
              <a:cs typeface="Times New Roman" pitchFamily="18" charset="0"/>
            </a:endParaRPr>
          </a:p>
        </p:txBody>
      </p:sp>
      <p:sp>
        <p:nvSpPr>
          <p:cNvPr id="7" name="Rectangle 6"/>
          <p:cNvSpPr/>
          <p:nvPr/>
        </p:nvSpPr>
        <p:spPr bwMode="auto">
          <a:xfrm>
            <a:off x="772732" y="2916998"/>
            <a:ext cx="3672625" cy="592428"/>
          </a:xfrm>
          <a:prstGeom prst="rect">
            <a:avLst/>
          </a:prstGeom>
          <a:solidFill>
            <a:schemeClr val="tx1">
              <a:lumMod val="90000"/>
              <a:lumOff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r>
              <a:rPr lang="en-US" dirty="0">
                <a:solidFill>
                  <a:schemeClr val="bg1"/>
                </a:solidFill>
              </a:rPr>
              <a:t>Price realization up </a:t>
            </a:r>
            <a:r>
              <a:rPr lang="en-US" b="1" dirty="0">
                <a:solidFill>
                  <a:srgbClr val="FFC000"/>
                </a:solidFill>
                <a:effectLst>
                  <a:outerShdw blurRad="38100" dist="38100" dir="2700000" algn="tl">
                    <a:srgbClr val="000000">
                      <a:alpha val="43137"/>
                    </a:srgbClr>
                  </a:outerShdw>
                </a:effectLst>
              </a:rPr>
              <a:t>15-20%</a:t>
            </a:r>
          </a:p>
        </p:txBody>
      </p:sp>
      <p:sp>
        <p:nvSpPr>
          <p:cNvPr id="8" name="Rectangle 7"/>
          <p:cNvSpPr/>
          <p:nvPr/>
        </p:nvSpPr>
        <p:spPr bwMode="auto">
          <a:xfrm>
            <a:off x="772732" y="3910331"/>
            <a:ext cx="10174311" cy="592428"/>
          </a:xfrm>
          <a:prstGeom prst="rect">
            <a:avLst/>
          </a:prstGeom>
          <a:solidFill>
            <a:schemeClr val="tx1">
              <a:lumMod val="90000"/>
              <a:lumOff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solidFill>
                  <a:schemeClr val="bg1"/>
                </a:solidFill>
              </a:rPr>
              <a:t>Farmers Producer Companies (FPC) membership 10,000 within Bihar, and to 50,000 across India. </a:t>
            </a:r>
          </a:p>
        </p:txBody>
      </p:sp>
      <p:sp>
        <p:nvSpPr>
          <p:cNvPr id="9" name="Rectangle 8"/>
          <p:cNvSpPr/>
          <p:nvPr/>
        </p:nvSpPr>
        <p:spPr bwMode="auto">
          <a:xfrm>
            <a:off x="772732" y="4915990"/>
            <a:ext cx="10174311" cy="815109"/>
          </a:xfrm>
          <a:prstGeom prst="rect">
            <a:avLst/>
          </a:prstGeom>
          <a:solidFill>
            <a:schemeClr val="tx1">
              <a:lumMod val="90000"/>
              <a:lumOff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solidFill>
                  <a:schemeClr val="bg1"/>
                </a:solidFill>
              </a:rPr>
              <a:t>An inclusive business model that uses tech-platforms to empower and connect women farmers with formal </a:t>
            </a:r>
            <a:r>
              <a:rPr lang="en-US" dirty="0" err="1">
                <a:solidFill>
                  <a:schemeClr val="bg1"/>
                </a:solidFill>
              </a:rPr>
              <a:t>agri</a:t>
            </a:r>
            <a:r>
              <a:rPr lang="en-US" dirty="0">
                <a:solidFill>
                  <a:schemeClr val="bg1"/>
                </a:solidFill>
              </a:rPr>
              <a:t>-markets.</a:t>
            </a:r>
          </a:p>
          <a:p>
            <a:r>
              <a:rPr lang="en-US" dirty="0">
                <a:solidFill>
                  <a:schemeClr val="bg1"/>
                </a:solidFill>
              </a:rPr>
              <a:t>. </a:t>
            </a:r>
          </a:p>
        </p:txBody>
      </p:sp>
    </p:spTree>
    <p:extLst>
      <p:ext uri="{BB962C8B-B14F-4D97-AF65-F5344CB8AC3E}">
        <p14:creationId xmlns:p14="http://schemas.microsoft.com/office/powerpoint/2010/main" val="1378060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2578FDD-7534-456A-8E5C-98C4491D1115}"/>
              </a:ext>
            </a:extLst>
          </p:cNvPr>
          <p:cNvGraphicFramePr>
            <a:graphicFrameLocks noGrp="1"/>
          </p:cNvGraphicFramePr>
          <p:nvPr>
            <p:ph idx="1"/>
          </p:nvPr>
        </p:nvGraphicFramePr>
        <p:xfrm>
          <a:off x="1177555" y="1233375"/>
          <a:ext cx="9836889" cy="4007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0D965E7A-CB79-45F2-9027-E8D0F49990C6}"/>
              </a:ext>
            </a:extLst>
          </p:cNvPr>
          <p:cNvPicPr>
            <a:picLocks noChangeAspect="1"/>
          </p:cNvPicPr>
          <p:nvPr/>
        </p:nvPicPr>
        <p:blipFill>
          <a:blip r:embed="rId7"/>
          <a:stretch>
            <a:fillRect/>
          </a:stretch>
        </p:blipFill>
        <p:spPr>
          <a:xfrm>
            <a:off x="278361" y="386896"/>
            <a:ext cx="2940379" cy="2850439"/>
          </a:xfrm>
          <a:prstGeom prst="ellipse">
            <a:avLst/>
          </a:prstGeom>
          <a:ln w="12700" cap="rnd">
            <a:solidFill>
              <a:schemeClr val="bg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4A13276C-4AE8-4739-A269-B20938747CC0}"/>
              </a:ext>
            </a:extLst>
          </p:cNvPr>
          <p:cNvPicPr>
            <a:picLocks noChangeAspect="1"/>
          </p:cNvPicPr>
          <p:nvPr/>
        </p:nvPicPr>
        <p:blipFill>
          <a:blip r:embed="rId8"/>
          <a:stretch>
            <a:fillRect/>
          </a:stretch>
        </p:blipFill>
        <p:spPr>
          <a:xfrm>
            <a:off x="8801819" y="191483"/>
            <a:ext cx="3077588" cy="2967299"/>
          </a:xfrm>
          <a:prstGeom prst="ellipse">
            <a:avLst/>
          </a:prstGeom>
          <a:ln w="635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DEDB79F5-8A52-4430-B734-0A06E18B6189}"/>
              </a:ext>
            </a:extLst>
          </p:cNvPr>
          <p:cNvPicPr>
            <a:picLocks noChangeAspect="1"/>
          </p:cNvPicPr>
          <p:nvPr/>
        </p:nvPicPr>
        <p:blipFill>
          <a:blip r:embed="rId9"/>
          <a:stretch>
            <a:fillRect/>
          </a:stretch>
        </p:blipFill>
        <p:spPr>
          <a:xfrm>
            <a:off x="8671206" y="3355042"/>
            <a:ext cx="3340655" cy="3215238"/>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BE4AA88B-0C97-41D1-8600-A05EA5643CD9}"/>
              </a:ext>
            </a:extLst>
          </p:cNvPr>
          <p:cNvPicPr>
            <a:picLocks noChangeAspect="1"/>
          </p:cNvPicPr>
          <p:nvPr/>
        </p:nvPicPr>
        <p:blipFill>
          <a:blip r:embed="rId10"/>
          <a:stretch>
            <a:fillRect/>
          </a:stretch>
        </p:blipFill>
        <p:spPr>
          <a:xfrm>
            <a:off x="180138" y="3526014"/>
            <a:ext cx="3136826" cy="3023642"/>
          </a:xfrm>
          <a:prstGeom prst="ellipse">
            <a:avLst/>
          </a:prstGeom>
          <a:ln w="127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itle 1">
            <a:extLst>
              <a:ext uri="{FF2B5EF4-FFF2-40B4-BE49-F238E27FC236}">
                <a16:creationId xmlns:a16="http://schemas.microsoft.com/office/drawing/2014/main" id="{BE1B688E-25A4-4C86-9707-0BF7F2D171AF}"/>
              </a:ext>
            </a:extLst>
          </p:cNvPr>
          <p:cNvSpPr txBox="1">
            <a:spLocks/>
          </p:cNvSpPr>
          <p:nvPr/>
        </p:nvSpPr>
        <p:spPr>
          <a:xfrm>
            <a:off x="3989373" y="191483"/>
            <a:ext cx="4585675" cy="781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b="1" dirty="0"/>
              <a:t>What the Bank did</a:t>
            </a:r>
            <a:endParaRPr lang="en-GB" sz="3600" b="1" dirty="0"/>
          </a:p>
        </p:txBody>
      </p:sp>
      <p:pic>
        <p:nvPicPr>
          <p:cNvPr id="14" name="Picture 13" descr="A close up of a sign&#10;&#10;Description automatically generated">
            <a:extLst>
              <a:ext uri="{FF2B5EF4-FFF2-40B4-BE49-F238E27FC236}">
                <a16:creationId xmlns:a16="http://schemas.microsoft.com/office/drawing/2014/main" id="{3385A2E0-0FFC-4101-8AAB-F580661847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37859" y="6390923"/>
            <a:ext cx="1828075" cy="358714"/>
          </a:xfrm>
          <a:prstGeom prst="rect">
            <a:avLst/>
          </a:prstGeom>
        </p:spPr>
      </p:pic>
    </p:spTree>
    <p:extLst>
      <p:ext uri="{BB962C8B-B14F-4D97-AF65-F5344CB8AC3E}">
        <p14:creationId xmlns:p14="http://schemas.microsoft.com/office/powerpoint/2010/main" val="12044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E422-9DC9-4521-A2DC-2027F2085E5C}"/>
              </a:ext>
            </a:extLst>
          </p:cNvPr>
          <p:cNvSpPr>
            <a:spLocks noGrp="1"/>
          </p:cNvSpPr>
          <p:nvPr>
            <p:ph type="title"/>
          </p:nvPr>
        </p:nvSpPr>
        <p:spPr>
          <a:xfrm>
            <a:off x="-1" y="6145619"/>
            <a:ext cx="7368363" cy="712371"/>
          </a:xfrm>
          <a:solidFill>
            <a:schemeClr val="bg1">
              <a:alpha val="80000"/>
            </a:schemeClr>
          </a:solidFill>
          <a:ln w="279400" cap="sq" cmpd="thinThick">
            <a:noFill/>
            <a:miter lim="800000"/>
          </a:ln>
        </p:spPr>
        <p:txBody>
          <a:bodyPr vert="horz" lIns="91440" tIns="45720" rIns="91440" bIns="45720" rtlCol="0" anchor="ctr">
            <a:noAutofit/>
          </a:bodyPr>
          <a:lstStyle/>
          <a:p>
            <a:pPr algn="ctr"/>
            <a:r>
              <a:rPr lang="en-US" sz="4000" dirty="0">
                <a:solidFill>
                  <a:srgbClr val="FFFFFF"/>
                </a:solidFill>
              </a:rPr>
              <a:t>Making Markets work  for the Poor</a:t>
            </a:r>
          </a:p>
        </p:txBody>
      </p:sp>
      <p:pic>
        <p:nvPicPr>
          <p:cNvPr id="5" name="Content Placeholder 4" descr="A group of people standing in front of a crowd&#10;&#10;Description automatically generated">
            <a:extLst>
              <a:ext uri="{FF2B5EF4-FFF2-40B4-BE49-F238E27FC236}">
                <a16:creationId xmlns:a16="http://schemas.microsoft.com/office/drawing/2014/main" id="{9BE52BAA-D582-4D13-A574-D4C1B07CD8F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444"/>
          <a:stretch/>
        </p:blipFill>
        <p:spPr>
          <a:xfrm>
            <a:off x="35452" y="10"/>
            <a:ext cx="12191980" cy="6857990"/>
          </a:xfrm>
          <a:prstGeom prst="rect">
            <a:avLst/>
          </a:prstGeom>
        </p:spPr>
      </p:pic>
      <p:pic>
        <p:nvPicPr>
          <p:cNvPr id="4" name="Picture 3" descr="A close up of a sign&#10;&#10;Description automatically generated">
            <a:extLst>
              <a:ext uri="{FF2B5EF4-FFF2-40B4-BE49-F238E27FC236}">
                <a16:creationId xmlns:a16="http://schemas.microsoft.com/office/drawing/2014/main" id="{1FB3FB18-9981-499D-A292-6B7FA73D0C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8473" y="6407125"/>
            <a:ext cx="1828075" cy="358714"/>
          </a:xfrm>
          <a:prstGeom prst="rect">
            <a:avLst/>
          </a:prstGeom>
        </p:spPr>
      </p:pic>
    </p:spTree>
    <p:extLst>
      <p:ext uri="{BB962C8B-B14F-4D97-AF65-F5344CB8AC3E}">
        <p14:creationId xmlns:p14="http://schemas.microsoft.com/office/powerpoint/2010/main" val="313004814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4401-FC8A-4876-A8A5-F4C3D8D2C058}"/>
              </a:ext>
            </a:extLst>
          </p:cNvPr>
          <p:cNvSpPr>
            <a:spLocks noGrp="1"/>
          </p:cNvSpPr>
          <p:nvPr>
            <p:ph type="title"/>
          </p:nvPr>
        </p:nvSpPr>
        <p:spPr/>
        <p:txBody>
          <a:bodyPr/>
          <a:lstStyle/>
          <a:p>
            <a:r>
              <a:rPr lang="en-US"/>
              <a:t>Before the Project</a:t>
            </a:r>
          </a:p>
        </p:txBody>
      </p:sp>
      <p:grpSp>
        <p:nvGrpSpPr>
          <p:cNvPr id="4" name="Group 3">
            <a:extLst>
              <a:ext uri="{FF2B5EF4-FFF2-40B4-BE49-F238E27FC236}">
                <a16:creationId xmlns:a16="http://schemas.microsoft.com/office/drawing/2014/main" id="{DE924131-E7F3-40D5-8A05-88163BA94607}"/>
              </a:ext>
            </a:extLst>
          </p:cNvPr>
          <p:cNvGrpSpPr/>
          <p:nvPr/>
        </p:nvGrpSpPr>
        <p:grpSpPr>
          <a:xfrm>
            <a:off x="1016852" y="1669680"/>
            <a:ext cx="2092932" cy="4475408"/>
            <a:chOff x="186947" y="1279301"/>
            <a:chExt cx="2092932" cy="4475408"/>
          </a:xfrm>
        </p:grpSpPr>
        <p:grpSp>
          <p:nvGrpSpPr>
            <p:cNvPr id="5" name="Group 4">
              <a:extLst>
                <a:ext uri="{FF2B5EF4-FFF2-40B4-BE49-F238E27FC236}">
                  <a16:creationId xmlns:a16="http://schemas.microsoft.com/office/drawing/2014/main" id="{297057CA-65BA-4DF2-96D9-B3703E0DC702}"/>
                </a:ext>
              </a:extLst>
            </p:cNvPr>
            <p:cNvGrpSpPr/>
            <p:nvPr/>
          </p:nvGrpSpPr>
          <p:grpSpPr>
            <a:xfrm>
              <a:off x="186947" y="1279301"/>
              <a:ext cx="2092932" cy="4475408"/>
              <a:chOff x="186947" y="1279301"/>
              <a:chExt cx="2092932" cy="4475408"/>
            </a:xfrm>
          </p:grpSpPr>
          <p:sp>
            <p:nvSpPr>
              <p:cNvPr id="14" name="Rectangle 4">
                <a:extLst>
                  <a:ext uri="{FF2B5EF4-FFF2-40B4-BE49-F238E27FC236}">
                    <a16:creationId xmlns:a16="http://schemas.microsoft.com/office/drawing/2014/main" id="{E5053DFA-2940-4A12-838C-383D8A521931}"/>
                  </a:ext>
                </a:extLst>
              </p:cNvPr>
              <p:cNvSpPr/>
              <p:nvPr/>
            </p:nvSpPr>
            <p:spPr>
              <a:xfrm>
                <a:off x="198187" y="1443904"/>
                <a:ext cx="2060619" cy="4310805"/>
              </a:xfrm>
              <a:prstGeom prst="round2SameRect">
                <a:avLst>
                  <a:gd name="adj1" fmla="val 50000"/>
                  <a:gd name="adj2" fmla="val 0"/>
                </a:avLst>
              </a:prstGeom>
              <a:gradFill flip="none" rotWithShape="1">
                <a:gsLst>
                  <a:gs pos="0">
                    <a:schemeClr val="bg1">
                      <a:lumMod val="95000"/>
                    </a:schemeClr>
                  </a:gs>
                  <a:gs pos="72000">
                    <a:schemeClr val="bg1"/>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a:extLst>
                  <a:ext uri="{FF2B5EF4-FFF2-40B4-BE49-F238E27FC236}">
                    <a16:creationId xmlns:a16="http://schemas.microsoft.com/office/drawing/2014/main" id="{C83DCFDF-3D69-4D80-A0C2-9EC0DB1BC2F1}"/>
                  </a:ext>
                </a:extLst>
              </p:cNvPr>
              <p:cNvSpPr/>
              <p:nvPr/>
            </p:nvSpPr>
            <p:spPr>
              <a:xfrm>
                <a:off x="196793" y="5628066"/>
                <a:ext cx="2061210" cy="124495"/>
              </a:xfrm>
              <a:prstGeom prst="rect">
                <a:avLst/>
              </a:prstGeom>
              <a:solidFill>
                <a:srgbClr val="E9F8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6" name="Group 15">
                <a:extLst>
                  <a:ext uri="{FF2B5EF4-FFF2-40B4-BE49-F238E27FC236}">
                    <a16:creationId xmlns:a16="http://schemas.microsoft.com/office/drawing/2014/main" id="{90D3C6BB-C9AE-4489-9B65-2F0F73ED1D2A}"/>
                  </a:ext>
                </a:extLst>
              </p:cNvPr>
              <p:cNvGrpSpPr/>
              <p:nvPr/>
            </p:nvGrpSpPr>
            <p:grpSpPr>
              <a:xfrm>
                <a:off x="186947" y="1279301"/>
                <a:ext cx="2092932" cy="2374441"/>
                <a:chOff x="186947" y="1279301"/>
                <a:chExt cx="2092932" cy="2374441"/>
              </a:xfrm>
            </p:grpSpPr>
            <p:sp>
              <p:nvSpPr>
                <p:cNvPr id="17" name="Freeform 52">
                  <a:extLst>
                    <a:ext uri="{FF2B5EF4-FFF2-40B4-BE49-F238E27FC236}">
                      <a16:creationId xmlns:a16="http://schemas.microsoft.com/office/drawing/2014/main" id="{9D232C22-01A1-4D36-BD66-EE0AB327625A}"/>
                    </a:ext>
                  </a:extLst>
                </p:cNvPr>
                <p:cNvSpPr/>
                <p:nvPr/>
              </p:nvSpPr>
              <p:spPr>
                <a:xfrm>
                  <a:off x="186947" y="1279301"/>
                  <a:ext cx="2092932" cy="2092931"/>
                </a:xfrm>
                <a:custGeom>
                  <a:avLst/>
                  <a:gdLst>
                    <a:gd name="connsiteX0" fmla="*/ 1177210 w 2354420"/>
                    <a:gd name="connsiteY0" fmla="*/ 208041 h 2354420"/>
                    <a:gd name="connsiteX1" fmla="*/ 208041 w 2354420"/>
                    <a:gd name="connsiteY1" fmla="*/ 1177210 h 2354420"/>
                    <a:gd name="connsiteX2" fmla="*/ 1177210 w 2354420"/>
                    <a:gd name="connsiteY2" fmla="*/ 2146379 h 2354420"/>
                    <a:gd name="connsiteX3" fmla="*/ 2146379 w 2354420"/>
                    <a:gd name="connsiteY3" fmla="*/ 1177210 h 2354420"/>
                    <a:gd name="connsiteX4" fmla="*/ 1177210 w 2354420"/>
                    <a:gd name="connsiteY4" fmla="*/ 208041 h 2354420"/>
                    <a:gd name="connsiteX5" fmla="*/ 1177210 w 2354420"/>
                    <a:gd name="connsiteY5" fmla="*/ 0 h 2354420"/>
                    <a:gd name="connsiteX6" fmla="*/ 2354420 w 2354420"/>
                    <a:gd name="connsiteY6" fmla="*/ 1177210 h 2354420"/>
                    <a:gd name="connsiteX7" fmla="*/ 1177210 w 2354420"/>
                    <a:gd name="connsiteY7" fmla="*/ 2354420 h 2354420"/>
                    <a:gd name="connsiteX8" fmla="*/ 0 w 2354420"/>
                    <a:gd name="connsiteY8" fmla="*/ 1177210 h 2354420"/>
                    <a:gd name="connsiteX9" fmla="*/ 1177210 w 2354420"/>
                    <a:gd name="connsiteY9" fmla="*/ 0 h 235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4420" h="2354420">
                      <a:moveTo>
                        <a:pt x="1177210" y="208041"/>
                      </a:moveTo>
                      <a:cubicBezTo>
                        <a:pt x="641953" y="208041"/>
                        <a:pt x="208041" y="641953"/>
                        <a:pt x="208041" y="1177210"/>
                      </a:cubicBezTo>
                      <a:cubicBezTo>
                        <a:pt x="208041" y="1712467"/>
                        <a:pt x="641953" y="2146379"/>
                        <a:pt x="1177210" y="2146379"/>
                      </a:cubicBezTo>
                      <a:cubicBezTo>
                        <a:pt x="1712467" y="2146379"/>
                        <a:pt x="2146379" y="1712467"/>
                        <a:pt x="2146379" y="1177210"/>
                      </a:cubicBezTo>
                      <a:cubicBezTo>
                        <a:pt x="2146379" y="641953"/>
                        <a:pt x="1712467" y="208041"/>
                        <a:pt x="1177210" y="208041"/>
                      </a:cubicBezTo>
                      <a:close/>
                      <a:moveTo>
                        <a:pt x="1177210" y="0"/>
                      </a:moveTo>
                      <a:cubicBezTo>
                        <a:pt x="1827365" y="0"/>
                        <a:pt x="2354420" y="527055"/>
                        <a:pt x="2354420" y="1177210"/>
                      </a:cubicBezTo>
                      <a:cubicBezTo>
                        <a:pt x="2354420" y="1827365"/>
                        <a:pt x="1827365" y="2354420"/>
                        <a:pt x="1177210" y="2354420"/>
                      </a:cubicBezTo>
                      <a:cubicBezTo>
                        <a:pt x="527055" y="2354420"/>
                        <a:pt x="0" y="1827365"/>
                        <a:pt x="0" y="1177210"/>
                      </a:cubicBezTo>
                      <a:cubicBezTo>
                        <a:pt x="0" y="527055"/>
                        <a:pt x="527055" y="0"/>
                        <a:pt x="1177210" y="0"/>
                      </a:cubicBezTo>
                      <a:close/>
                    </a:path>
                  </a:pathLst>
                </a:custGeom>
                <a:gradFill>
                  <a:gsLst>
                    <a:gs pos="100000">
                      <a:schemeClr val="bg1">
                        <a:lumMod val="75000"/>
                      </a:schemeClr>
                    </a:gs>
                    <a:gs pos="0">
                      <a:schemeClr val="bg1">
                        <a:lumMod val="75000"/>
                      </a:schemeClr>
                    </a:gs>
                    <a:gs pos="50000">
                      <a:schemeClr val="bg1">
                        <a:lumMod val="9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Freeform 53">
                  <a:extLst>
                    <a:ext uri="{FF2B5EF4-FFF2-40B4-BE49-F238E27FC236}">
                      <a16:creationId xmlns:a16="http://schemas.microsoft.com/office/drawing/2014/main" id="{A8BD512D-BF8F-4035-A289-95C335ABD85B}"/>
                    </a:ext>
                  </a:extLst>
                </p:cNvPr>
                <p:cNvSpPr/>
                <p:nvPr/>
              </p:nvSpPr>
              <p:spPr>
                <a:xfrm flipV="1">
                  <a:off x="186947" y="1358008"/>
                  <a:ext cx="2092932" cy="2295734"/>
                </a:xfrm>
                <a:custGeom>
                  <a:avLst/>
                  <a:gdLst>
                    <a:gd name="connsiteX0" fmla="*/ 1177210 w 2354420"/>
                    <a:gd name="connsiteY0" fmla="*/ 2374519 h 2582560"/>
                    <a:gd name="connsiteX1" fmla="*/ 208041 w 2354420"/>
                    <a:gd name="connsiteY1" fmla="*/ 1405350 h 2582560"/>
                    <a:gd name="connsiteX2" fmla="*/ 1177210 w 2354420"/>
                    <a:gd name="connsiteY2" fmla="*/ 436181 h 2582560"/>
                    <a:gd name="connsiteX3" fmla="*/ 2146379 w 2354420"/>
                    <a:gd name="connsiteY3" fmla="*/ 1405350 h 2582560"/>
                    <a:gd name="connsiteX4" fmla="*/ 1177210 w 2354420"/>
                    <a:gd name="connsiteY4" fmla="*/ 2374519 h 2582560"/>
                    <a:gd name="connsiteX5" fmla="*/ 1177210 w 2354420"/>
                    <a:gd name="connsiteY5" fmla="*/ 2582560 h 2582560"/>
                    <a:gd name="connsiteX6" fmla="*/ 2354420 w 2354420"/>
                    <a:gd name="connsiteY6" fmla="*/ 1405350 h 2582560"/>
                    <a:gd name="connsiteX7" fmla="*/ 1527276 w 2354420"/>
                    <a:gd name="connsiteY7" fmla="*/ 281065 h 2582560"/>
                    <a:gd name="connsiteX8" fmla="*/ 1473076 w 2354420"/>
                    <a:gd name="connsiteY8" fmla="*/ 267129 h 2582560"/>
                    <a:gd name="connsiteX9" fmla="*/ 1199796 w 2354420"/>
                    <a:gd name="connsiteY9" fmla="*/ 0 h 2582560"/>
                    <a:gd name="connsiteX10" fmla="*/ 985770 w 2354420"/>
                    <a:gd name="connsiteY10" fmla="*/ 245066 h 2582560"/>
                    <a:gd name="connsiteX11" fmla="*/ 939961 w 2354420"/>
                    <a:gd name="connsiteY11" fmla="*/ 252057 h 2582560"/>
                    <a:gd name="connsiteX12" fmla="*/ 0 w 2354420"/>
                    <a:gd name="connsiteY12" fmla="*/ 1405350 h 2582560"/>
                    <a:gd name="connsiteX13" fmla="*/ 1177210 w 2354420"/>
                    <a:gd name="connsiteY13" fmla="*/ 2582560 h 25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4420" h="2582560">
                      <a:moveTo>
                        <a:pt x="1177210" y="2374519"/>
                      </a:moveTo>
                      <a:cubicBezTo>
                        <a:pt x="641953" y="2374519"/>
                        <a:pt x="208041" y="1940607"/>
                        <a:pt x="208041" y="1405350"/>
                      </a:cubicBezTo>
                      <a:cubicBezTo>
                        <a:pt x="208041" y="870093"/>
                        <a:pt x="641953" y="436181"/>
                        <a:pt x="1177210" y="436181"/>
                      </a:cubicBezTo>
                      <a:cubicBezTo>
                        <a:pt x="1712467" y="436181"/>
                        <a:pt x="2146379" y="870093"/>
                        <a:pt x="2146379" y="1405350"/>
                      </a:cubicBezTo>
                      <a:cubicBezTo>
                        <a:pt x="2146379" y="1940607"/>
                        <a:pt x="1712467" y="2374519"/>
                        <a:pt x="1177210" y="2374519"/>
                      </a:cubicBezTo>
                      <a:close/>
                      <a:moveTo>
                        <a:pt x="1177210" y="2582560"/>
                      </a:moveTo>
                      <a:cubicBezTo>
                        <a:pt x="1827365" y="2582560"/>
                        <a:pt x="2354420" y="2055505"/>
                        <a:pt x="2354420" y="1405350"/>
                      </a:cubicBezTo>
                      <a:cubicBezTo>
                        <a:pt x="2354420" y="877099"/>
                        <a:pt x="2006482" y="430113"/>
                        <a:pt x="1527276" y="281065"/>
                      </a:cubicBezTo>
                      <a:lnTo>
                        <a:pt x="1473076" y="267129"/>
                      </a:lnTo>
                      <a:lnTo>
                        <a:pt x="1199796" y="0"/>
                      </a:lnTo>
                      <a:lnTo>
                        <a:pt x="985770" y="245066"/>
                      </a:lnTo>
                      <a:lnTo>
                        <a:pt x="939961" y="252057"/>
                      </a:lnTo>
                      <a:cubicBezTo>
                        <a:pt x="403526" y="361827"/>
                        <a:pt x="0" y="836464"/>
                        <a:pt x="0" y="1405350"/>
                      </a:cubicBezTo>
                      <a:cubicBezTo>
                        <a:pt x="0" y="2055505"/>
                        <a:pt x="527055" y="2582560"/>
                        <a:pt x="1177210" y="2582560"/>
                      </a:cubicBezTo>
                      <a:close/>
                    </a:path>
                  </a:pathLst>
                </a:custGeom>
                <a:solidFill>
                  <a:srgbClr val="6EAD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6" name="Group 5">
              <a:extLst>
                <a:ext uri="{FF2B5EF4-FFF2-40B4-BE49-F238E27FC236}">
                  <a16:creationId xmlns:a16="http://schemas.microsoft.com/office/drawing/2014/main" id="{7F739ED7-3590-4C2C-8CE6-F0040F9CCC77}"/>
                </a:ext>
              </a:extLst>
            </p:cNvPr>
            <p:cNvGrpSpPr/>
            <p:nvPr/>
          </p:nvGrpSpPr>
          <p:grpSpPr>
            <a:xfrm>
              <a:off x="785648" y="1951786"/>
              <a:ext cx="895530" cy="935614"/>
              <a:chOff x="-3398710" y="4764"/>
              <a:chExt cx="4658262" cy="4866762"/>
            </a:xfrm>
            <a:solidFill>
              <a:schemeClr val="bg1">
                <a:lumMod val="50000"/>
              </a:schemeClr>
            </a:solidFill>
          </p:grpSpPr>
          <p:sp>
            <p:nvSpPr>
              <p:cNvPr id="7" name="Freeform 41">
                <a:extLst>
                  <a:ext uri="{FF2B5EF4-FFF2-40B4-BE49-F238E27FC236}">
                    <a16:creationId xmlns:a16="http://schemas.microsoft.com/office/drawing/2014/main" id="{DC321B18-56D4-4AF6-91B0-7D6422356AD0}"/>
                  </a:ext>
                </a:extLst>
              </p:cNvPr>
              <p:cNvSpPr/>
              <p:nvPr/>
            </p:nvSpPr>
            <p:spPr>
              <a:xfrm>
                <a:off x="-3398710" y="1297482"/>
                <a:ext cx="4187867" cy="1676280"/>
              </a:xfrm>
              <a:custGeom>
                <a:avLst/>
                <a:gdLst>
                  <a:gd name="connsiteX0" fmla="*/ 203919 w 4187867"/>
                  <a:gd name="connsiteY0" fmla="*/ 0 h 1676280"/>
                  <a:gd name="connsiteX1" fmla="*/ 193517 w 4187867"/>
                  <a:gd name="connsiteY1" fmla="*/ 115211 h 1676280"/>
                  <a:gd name="connsiteX2" fmla="*/ 2292651 w 4187867"/>
                  <a:gd name="connsiteY2" fmla="*/ 1289264 h 1676280"/>
                  <a:gd name="connsiteX3" fmla="*/ 4138431 w 4187867"/>
                  <a:gd name="connsiteY3" fmla="*/ 674835 h 1676280"/>
                  <a:gd name="connsiteX4" fmla="*/ 4187867 w 4187867"/>
                  <a:gd name="connsiteY4" fmla="*/ 617438 h 1676280"/>
                  <a:gd name="connsiteX5" fmla="*/ 4187431 w 4187867"/>
                  <a:gd name="connsiteY5" fmla="*/ 622267 h 1676280"/>
                  <a:gd name="connsiteX6" fmla="*/ 2099134 w 4187867"/>
                  <a:gd name="connsiteY6" fmla="*/ 1676280 h 1676280"/>
                  <a:gd name="connsiteX7" fmla="*/ 0 w 4187867"/>
                  <a:gd name="connsiteY7" fmla="*/ 502227 h 1676280"/>
                  <a:gd name="connsiteX8" fmla="*/ 164960 w 4187867"/>
                  <a:gd name="connsiteY8" fmla="*/ 45232 h 167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7867" h="1676280">
                    <a:moveTo>
                      <a:pt x="203919" y="0"/>
                    </a:moveTo>
                    <a:lnTo>
                      <a:pt x="193517" y="115211"/>
                    </a:lnTo>
                    <a:cubicBezTo>
                      <a:pt x="193517" y="763623"/>
                      <a:pt x="1133331" y="1289264"/>
                      <a:pt x="2292651" y="1289264"/>
                    </a:cubicBezTo>
                    <a:cubicBezTo>
                      <a:pt x="3089684" y="1289264"/>
                      <a:pt x="3782965" y="1040817"/>
                      <a:pt x="4138431" y="674835"/>
                    </a:cubicBezTo>
                    <a:lnTo>
                      <a:pt x="4187867" y="617438"/>
                    </a:lnTo>
                    <a:lnTo>
                      <a:pt x="4187431" y="622267"/>
                    </a:lnTo>
                    <a:cubicBezTo>
                      <a:pt x="4079934" y="1214291"/>
                      <a:pt x="3185997" y="1676280"/>
                      <a:pt x="2099134" y="1676280"/>
                    </a:cubicBezTo>
                    <a:cubicBezTo>
                      <a:pt x="939814" y="1676280"/>
                      <a:pt x="0" y="1150639"/>
                      <a:pt x="0" y="502227"/>
                    </a:cubicBezTo>
                    <a:cubicBezTo>
                      <a:pt x="0" y="340124"/>
                      <a:pt x="58739" y="185694"/>
                      <a:pt x="164960" y="452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49">
                <a:extLst>
                  <a:ext uri="{FF2B5EF4-FFF2-40B4-BE49-F238E27FC236}">
                    <a16:creationId xmlns:a16="http://schemas.microsoft.com/office/drawing/2014/main" id="{6A3D77A6-7EAA-49FE-94C7-5C1BBF08A40B}"/>
                  </a:ext>
                </a:extLst>
              </p:cNvPr>
              <p:cNvSpPr/>
              <p:nvPr/>
            </p:nvSpPr>
            <p:spPr>
              <a:xfrm>
                <a:off x="-2795396" y="1770900"/>
                <a:ext cx="4054948" cy="1836679"/>
              </a:xfrm>
              <a:custGeom>
                <a:avLst/>
                <a:gdLst>
                  <a:gd name="connsiteX0" fmla="*/ 3688157 w 4054948"/>
                  <a:gd name="connsiteY0" fmla="*/ 0 h 1836679"/>
                  <a:gd name="connsiteX1" fmla="*/ 3696449 w 4054948"/>
                  <a:gd name="connsiteY1" fmla="*/ 6202 h 1836679"/>
                  <a:gd name="connsiteX2" fmla="*/ 4054948 w 4054948"/>
                  <a:gd name="connsiteY2" fmla="*/ 662626 h 1836679"/>
                  <a:gd name="connsiteX3" fmla="*/ 1955814 w 4054948"/>
                  <a:gd name="connsiteY3" fmla="*/ 1836679 h 1836679"/>
                  <a:gd name="connsiteX4" fmla="*/ 21640 w 4054948"/>
                  <a:gd name="connsiteY4" fmla="*/ 1119621 h 1836679"/>
                  <a:gd name="connsiteX5" fmla="*/ 0 w 4054948"/>
                  <a:gd name="connsiteY5" fmla="*/ 1086551 h 1836679"/>
                  <a:gd name="connsiteX6" fmla="*/ 135087 w 4054948"/>
                  <a:gd name="connsiteY6" fmla="*/ 1155220 h 1836679"/>
                  <a:gd name="connsiteX7" fmla="*/ 1470331 w 4054948"/>
                  <a:gd name="connsiteY7" fmla="*/ 1423316 h 1836679"/>
                  <a:gd name="connsiteX8" fmla="*/ 3569465 w 4054948"/>
                  <a:gd name="connsiteY8" fmla="*/ 249263 h 1836679"/>
                  <a:gd name="connsiteX9" fmla="*/ 3563954 w 4054948"/>
                  <a:gd name="connsiteY9" fmla="*/ 167935 h 1836679"/>
                  <a:gd name="connsiteX10" fmla="*/ 3623511 w 4054948"/>
                  <a:gd name="connsiteY10" fmla="*/ 98788 h 183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54948" h="1836679">
                    <a:moveTo>
                      <a:pt x="3688157" y="0"/>
                    </a:moveTo>
                    <a:lnTo>
                      <a:pt x="3696449" y="6202"/>
                    </a:lnTo>
                    <a:cubicBezTo>
                      <a:pt x="3922787" y="193582"/>
                      <a:pt x="4054948" y="419472"/>
                      <a:pt x="4054948" y="662626"/>
                    </a:cubicBezTo>
                    <a:cubicBezTo>
                      <a:pt x="4054948" y="1311038"/>
                      <a:pt x="3115134" y="1836679"/>
                      <a:pt x="1955814" y="1836679"/>
                    </a:cubicBezTo>
                    <a:cubicBezTo>
                      <a:pt x="1086324" y="1836679"/>
                      <a:pt x="340306" y="1541006"/>
                      <a:pt x="21640" y="1119621"/>
                    </a:cubicBezTo>
                    <a:lnTo>
                      <a:pt x="0" y="1086551"/>
                    </a:lnTo>
                    <a:lnTo>
                      <a:pt x="135087" y="1155220"/>
                    </a:lnTo>
                    <a:cubicBezTo>
                      <a:pt x="497941" y="1322705"/>
                      <a:pt x="963129" y="1423316"/>
                      <a:pt x="1470331" y="1423316"/>
                    </a:cubicBezTo>
                    <a:cubicBezTo>
                      <a:pt x="2629651" y="1423316"/>
                      <a:pt x="3569465" y="897675"/>
                      <a:pt x="3569465" y="249263"/>
                    </a:cubicBezTo>
                    <a:lnTo>
                      <a:pt x="3563954" y="167935"/>
                    </a:lnTo>
                    <a:lnTo>
                      <a:pt x="3623511" y="9878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9">
                <a:extLst>
                  <a:ext uri="{FF2B5EF4-FFF2-40B4-BE49-F238E27FC236}">
                    <a16:creationId xmlns:a16="http://schemas.microsoft.com/office/drawing/2014/main" id="{B0E43488-E158-42B7-9690-1DB35B293609}"/>
                  </a:ext>
                </a:extLst>
              </p:cNvPr>
              <p:cNvSpPr/>
              <p:nvPr/>
            </p:nvSpPr>
            <p:spPr>
              <a:xfrm>
                <a:off x="-3205193" y="2671442"/>
                <a:ext cx="4157682" cy="1554722"/>
              </a:xfrm>
              <a:custGeom>
                <a:avLst/>
                <a:gdLst>
                  <a:gd name="connsiteX0" fmla="*/ 116701 w 4157682"/>
                  <a:gd name="connsiteY0" fmla="*/ 0 h 1554722"/>
                  <a:gd name="connsiteX1" fmla="*/ 215819 w 4157682"/>
                  <a:gd name="connsiteY1" fmla="*/ 74135 h 1554722"/>
                  <a:gd name="connsiteX2" fmla="*/ 276480 w 4157682"/>
                  <a:gd name="connsiteY2" fmla="*/ 111465 h 1554722"/>
                  <a:gd name="connsiteX3" fmla="*/ 277314 w 4157682"/>
                  <a:gd name="connsiteY3" fmla="*/ 120699 h 1554722"/>
                  <a:gd name="connsiteX4" fmla="*/ 2365610 w 4157682"/>
                  <a:gd name="connsiteY4" fmla="*/ 1174712 h 1554722"/>
                  <a:gd name="connsiteX5" fmla="*/ 4106245 w 4157682"/>
                  <a:gd name="connsiteY5" fmla="*/ 657084 h 1554722"/>
                  <a:gd name="connsiteX6" fmla="*/ 4157682 w 4157682"/>
                  <a:gd name="connsiteY6" fmla="*/ 609728 h 1554722"/>
                  <a:gd name="connsiteX7" fmla="*/ 4155621 w 4157682"/>
                  <a:gd name="connsiteY7" fmla="*/ 617282 h 1554722"/>
                  <a:gd name="connsiteX8" fmla="*/ 2099134 w 4157682"/>
                  <a:gd name="connsiteY8" fmla="*/ 1554722 h 1554722"/>
                  <a:gd name="connsiteX9" fmla="*/ 0 w 4157682"/>
                  <a:gd name="connsiteY9" fmla="*/ 380669 h 1554722"/>
                  <a:gd name="connsiteX10" fmla="*/ 66087 w 4157682"/>
                  <a:gd name="connsiteY10" fmla="*/ 87255 h 155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7682" h="1554722">
                    <a:moveTo>
                      <a:pt x="116701" y="0"/>
                    </a:moveTo>
                    <a:lnTo>
                      <a:pt x="215819" y="74135"/>
                    </a:lnTo>
                    <a:lnTo>
                      <a:pt x="276480" y="111465"/>
                    </a:lnTo>
                    <a:lnTo>
                      <a:pt x="277314" y="120699"/>
                    </a:lnTo>
                    <a:cubicBezTo>
                      <a:pt x="384810" y="712723"/>
                      <a:pt x="1278748" y="1174712"/>
                      <a:pt x="2365610" y="1174712"/>
                    </a:cubicBezTo>
                    <a:cubicBezTo>
                      <a:pt x="3090185" y="1174712"/>
                      <a:pt x="3729016" y="969384"/>
                      <a:pt x="4106245" y="657084"/>
                    </a:cubicBezTo>
                    <a:lnTo>
                      <a:pt x="4157682" y="609728"/>
                    </a:lnTo>
                    <a:lnTo>
                      <a:pt x="4155621" y="617282"/>
                    </a:lnTo>
                    <a:cubicBezTo>
                      <a:pt x="3959885" y="1152278"/>
                      <a:pt x="3113539" y="1554722"/>
                      <a:pt x="2099134" y="1554722"/>
                    </a:cubicBezTo>
                    <a:cubicBezTo>
                      <a:pt x="939814" y="1554722"/>
                      <a:pt x="0" y="1029081"/>
                      <a:pt x="0" y="380669"/>
                    </a:cubicBezTo>
                    <a:cubicBezTo>
                      <a:pt x="0" y="279355"/>
                      <a:pt x="22945" y="181038"/>
                      <a:pt x="66087" y="8725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0">
                <a:extLst>
                  <a:ext uri="{FF2B5EF4-FFF2-40B4-BE49-F238E27FC236}">
                    <a16:creationId xmlns:a16="http://schemas.microsoft.com/office/drawing/2014/main" id="{947F16D4-68B6-4350-939E-8F48D1E9A8A6}"/>
                  </a:ext>
                </a:extLst>
              </p:cNvPr>
              <p:cNvSpPr/>
              <p:nvPr/>
            </p:nvSpPr>
            <p:spPr>
              <a:xfrm>
                <a:off x="-3197639" y="3483537"/>
                <a:ext cx="4198268" cy="1387989"/>
              </a:xfrm>
              <a:custGeom>
                <a:avLst/>
                <a:gdLst>
                  <a:gd name="connsiteX0" fmla="*/ 4161809 w 4198268"/>
                  <a:gd name="connsiteY0" fmla="*/ 0 h 1387989"/>
                  <a:gd name="connsiteX1" fmla="*/ 4187431 w 4198268"/>
                  <a:gd name="connsiteY1" fmla="*/ 93896 h 1387989"/>
                  <a:gd name="connsiteX2" fmla="*/ 4198268 w 4198268"/>
                  <a:gd name="connsiteY2" fmla="*/ 213936 h 1387989"/>
                  <a:gd name="connsiteX3" fmla="*/ 2099134 w 4198268"/>
                  <a:gd name="connsiteY3" fmla="*/ 1387989 h 1387989"/>
                  <a:gd name="connsiteX4" fmla="*/ 0 w 4198268"/>
                  <a:gd name="connsiteY4" fmla="*/ 213936 h 1387989"/>
                  <a:gd name="connsiteX5" fmla="*/ 10838 w 4198268"/>
                  <a:gd name="connsiteY5" fmla="*/ 93896 h 1387989"/>
                  <a:gd name="connsiteX6" fmla="*/ 28980 w 4198268"/>
                  <a:gd name="connsiteY6" fmla="*/ 27408 h 1387989"/>
                  <a:gd name="connsiteX7" fmla="*/ 35168 w 4198268"/>
                  <a:gd name="connsiteY7" fmla="*/ 50085 h 1387989"/>
                  <a:gd name="connsiteX8" fmla="*/ 2091655 w 4198268"/>
                  <a:gd name="connsiteY8" fmla="*/ 987525 h 1387989"/>
                  <a:gd name="connsiteX9" fmla="*/ 4148142 w 4198268"/>
                  <a:gd name="connsiteY9" fmla="*/ 50085 h 138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8268" h="1387989">
                    <a:moveTo>
                      <a:pt x="4161809" y="0"/>
                    </a:moveTo>
                    <a:lnTo>
                      <a:pt x="4187431" y="93896"/>
                    </a:lnTo>
                    <a:cubicBezTo>
                      <a:pt x="4194597" y="133364"/>
                      <a:pt x="4198268" y="173410"/>
                      <a:pt x="4198268" y="213936"/>
                    </a:cubicBezTo>
                    <a:cubicBezTo>
                      <a:pt x="4198268" y="862348"/>
                      <a:pt x="3258454" y="1387989"/>
                      <a:pt x="2099134" y="1387989"/>
                    </a:cubicBezTo>
                    <a:cubicBezTo>
                      <a:pt x="939814" y="1387989"/>
                      <a:pt x="0" y="862348"/>
                      <a:pt x="0" y="213936"/>
                    </a:cubicBezTo>
                    <a:cubicBezTo>
                      <a:pt x="0" y="173410"/>
                      <a:pt x="3671" y="133364"/>
                      <a:pt x="10838" y="93896"/>
                    </a:cubicBezTo>
                    <a:lnTo>
                      <a:pt x="28980" y="27408"/>
                    </a:lnTo>
                    <a:lnTo>
                      <a:pt x="35168" y="50085"/>
                    </a:lnTo>
                    <a:cubicBezTo>
                      <a:pt x="230904" y="585081"/>
                      <a:pt x="1077250" y="987525"/>
                      <a:pt x="2091655" y="987525"/>
                    </a:cubicBezTo>
                    <a:cubicBezTo>
                      <a:pt x="3106060" y="987525"/>
                      <a:pt x="3952406" y="585081"/>
                      <a:pt x="4148142" y="5008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8DCC904-171E-41CA-98BA-AEF0F47DFFD6}"/>
                  </a:ext>
                </a:extLst>
              </p:cNvPr>
              <p:cNvSpPr/>
              <p:nvPr/>
            </p:nvSpPr>
            <p:spPr>
              <a:xfrm>
                <a:off x="-3216103" y="4764"/>
                <a:ext cx="4198267" cy="234810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1">
                <a:extLst>
                  <a:ext uri="{FF2B5EF4-FFF2-40B4-BE49-F238E27FC236}">
                    <a16:creationId xmlns:a16="http://schemas.microsoft.com/office/drawing/2014/main" id="{025A28B9-D8A9-45C7-AD8A-E4007E562CC2}"/>
                  </a:ext>
                </a:extLst>
              </p:cNvPr>
              <p:cNvSpPr/>
              <p:nvPr/>
            </p:nvSpPr>
            <p:spPr>
              <a:xfrm>
                <a:off x="-2271992" y="504268"/>
                <a:ext cx="2274999" cy="1373644"/>
              </a:xfrm>
              <a:custGeom>
                <a:avLst/>
                <a:gdLst>
                  <a:gd name="connsiteX0" fmla="*/ 0 w 1436915"/>
                  <a:gd name="connsiteY0" fmla="*/ 0 h 1804318"/>
                  <a:gd name="connsiteX1" fmla="*/ 1436915 w 1436915"/>
                  <a:gd name="connsiteY1" fmla="*/ 0 h 1804318"/>
                  <a:gd name="connsiteX2" fmla="*/ 1436915 w 1436915"/>
                  <a:gd name="connsiteY2" fmla="*/ 1804318 h 1804318"/>
                  <a:gd name="connsiteX3" fmla="*/ 0 w 1436915"/>
                  <a:gd name="connsiteY3" fmla="*/ 1804318 h 1804318"/>
                  <a:gd name="connsiteX4" fmla="*/ 0 w 1436915"/>
                  <a:gd name="connsiteY4" fmla="*/ 0 h 1804318"/>
                  <a:gd name="connsiteX0" fmla="*/ 0 w 1436915"/>
                  <a:gd name="connsiteY0" fmla="*/ 0 h 1804318"/>
                  <a:gd name="connsiteX1" fmla="*/ 999768 w 1436915"/>
                  <a:gd name="connsiteY1" fmla="*/ 445168 h 1804318"/>
                  <a:gd name="connsiteX2" fmla="*/ 1436915 w 1436915"/>
                  <a:gd name="connsiteY2" fmla="*/ 1804318 h 1804318"/>
                  <a:gd name="connsiteX3" fmla="*/ 0 w 1436915"/>
                  <a:gd name="connsiteY3" fmla="*/ 1804318 h 1804318"/>
                  <a:gd name="connsiteX4" fmla="*/ 0 w 1436915"/>
                  <a:gd name="connsiteY4" fmla="*/ 0 h 1804318"/>
                  <a:gd name="connsiteX0" fmla="*/ 252663 w 1436915"/>
                  <a:gd name="connsiteY0" fmla="*/ 88232 h 1359150"/>
                  <a:gd name="connsiteX1" fmla="*/ 999768 w 1436915"/>
                  <a:gd name="connsiteY1" fmla="*/ 0 h 1359150"/>
                  <a:gd name="connsiteX2" fmla="*/ 1436915 w 1436915"/>
                  <a:gd name="connsiteY2" fmla="*/ 1359150 h 1359150"/>
                  <a:gd name="connsiteX3" fmla="*/ 0 w 1436915"/>
                  <a:gd name="connsiteY3" fmla="*/ 1359150 h 1359150"/>
                  <a:gd name="connsiteX4" fmla="*/ 252663 w 1436915"/>
                  <a:gd name="connsiteY4" fmla="*/ 88232 h 1359150"/>
                  <a:gd name="connsiteX0" fmla="*/ 252663 w 1436915"/>
                  <a:gd name="connsiteY0" fmla="*/ 88232 h 1359150"/>
                  <a:gd name="connsiteX1" fmla="*/ 999768 w 1436915"/>
                  <a:gd name="connsiteY1" fmla="*/ 0 h 1359150"/>
                  <a:gd name="connsiteX2" fmla="*/ 1436915 w 1436915"/>
                  <a:gd name="connsiteY2" fmla="*/ 1359150 h 1359150"/>
                  <a:gd name="connsiteX3" fmla="*/ 0 w 1436915"/>
                  <a:gd name="connsiteY3" fmla="*/ 1359150 h 1359150"/>
                  <a:gd name="connsiteX4" fmla="*/ 252663 w 1436915"/>
                  <a:gd name="connsiteY4" fmla="*/ 88232 h 1359150"/>
                  <a:gd name="connsiteX0" fmla="*/ 252663 w 1436915"/>
                  <a:gd name="connsiteY0" fmla="*/ 169443 h 1440361"/>
                  <a:gd name="connsiteX1" fmla="*/ 999768 w 1436915"/>
                  <a:gd name="connsiteY1" fmla="*/ 81211 h 1440361"/>
                  <a:gd name="connsiteX2" fmla="*/ 1436915 w 1436915"/>
                  <a:gd name="connsiteY2" fmla="*/ 1440361 h 1440361"/>
                  <a:gd name="connsiteX3" fmla="*/ 0 w 1436915"/>
                  <a:gd name="connsiteY3" fmla="*/ 1440361 h 1440361"/>
                  <a:gd name="connsiteX4" fmla="*/ 252663 w 1436915"/>
                  <a:gd name="connsiteY4" fmla="*/ 169443 h 1440361"/>
                  <a:gd name="connsiteX0" fmla="*/ 252663 w 1436915"/>
                  <a:gd name="connsiteY0" fmla="*/ 164014 h 1434932"/>
                  <a:gd name="connsiteX1" fmla="*/ 999768 w 1436915"/>
                  <a:gd name="connsiteY1" fmla="*/ 75782 h 1434932"/>
                  <a:gd name="connsiteX2" fmla="*/ 1436915 w 1436915"/>
                  <a:gd name="connsiteY2" fmla="*/ 1434932 h 1434932"/>
                  <a:gd name="connsiteX3" fmla="*/ 0 w 1436915"/>
                  <a:gd name="connsiteY3" fmla="*/ 1434932 h 1434932"/>
                  <a:gd name="connsiteX4" fmla="*/ 252663 w 1436915"/>
                  <a:gd name="connsiteY4" fmla="*/ 164014 h 1434932"/>
                  <a:gd name="connsiteX0" fmla="*/ 0 w 1184252"/>
                  <a:gd name="connsiteY0" fmla="*/ 164014 h 1434932"/>
                  <a:gd name="connsiteX1" fmla="*/ 747105 w 1184252"/>
                  <a:gd name="connsiteY1" fmla="*/ 75782 h 1434932"/>
                  <a:gd name="connsiteX2" fmla="*/ 1184252 w 1184252"/>
                  <a:gd name="connsiteY2" fmla="*/ 1434932 h 1434932"/>
                  <a:gd name="connsiteX3" fmla="*/ 56147 w 1184252"/>
                  <a:gd name="connsiteY3" fmla="*/ 404226 h 1434932"/>
                  <a:gd name="connsiteX4" fmla="*/ 0 w 1184252"/>
                  <a:gd name="connsiteY4" fmla="*/ 164014 h 1434932"/>
                  <a:gd name="connsiteX0" fmla="*/ 104237 w 1288489"/>
                  <a:gd name="connsiteY0" fmla="*/ 164014 h 1434932"/>
                  <a:gd name="connsiteX1" fmla="*/ 851342 w 1288489"/>
                  <a:gd name="connsiteY1" fmla="*/ 75782 h 1434932"/>
                  <a:gd name="connsiteX2" fmla="*/ 1288489 w 1288489"/>
                  <a:gd name="connsiteY2" fmla="*/ 1434932 h 1434932"/>
                  <a:gd name="connsiteX3" fmla="*/ 160384 w 1288489"/>
                  <a:gd name="connsiteY3" fmla="*/ 404226 h 1434932"/>
                  <a:gd name="connsiteX4" fmla="*/ 104237 w 1288489"/>
                  <a:gd name="connsiteY4" fmla="*/ 164014 h 1434932"/>
                  <a:gd name="connsiteX0" fmla="*/ 133765 w 1318017"/>
                  <a:gd name="connsiteY0" fmla="*/ 164014 h 1434932"/>
                  <a:gd name="connsiteX1" fmla="*/ 880870 w 1318017"/>
                  <a:gd name="connsiteY1" fmla="*/ 75782 h 1434932"/>
                  <a:gd name="connsiteX2" fmla="*/ 1318017 w 1318017"/>
                  <a:gd name="connsiteY2" fmla="*/ 1434932 h 1434932"/>
                  <a:gd name="connsiteX3" fmla="*/ 189912 w 1318017"/>
                  <a:gd name="connsiteY3" fmla="*/ 404226 h 1434932"/>
                  <a:gd name="connsiteX4" fmla="*/ 133765 w 1318017"/>
                  <a:gd name="connsiteY4" fmla="*/ 164014 h 1434932"/>
                  <a:gd name="connsiteX0" fmla="*/ 130395 w 1314647"/>
                  <a:gd name="connsiteY0" fmla="*/ 164014 h 1434932"/>
                  <a:gd name="connsiteX1" fmla="*/ 877500 w 1314647"/>
                  <a:gd name="connsiteY1" fmla="*/ 75782 h 1434932"/>
                  <a:gd name="connsiteX2" fmla="*/ 1314647 w 1314647"/>
                  <a:gd name="connsiteY2" fmla="*/ 1434932 h 1434932"/>
                  <a:gd name="connsiteX3" fmla="*/ 186542 w 1314647"/>
                  <a:gd name="connsiteY3" fmla="*/ 404226 h 1434932"/>
                  <a:gd name="connsiteX4" fmla="*/ 130395 w 1314647"/>
                  <a:gd name="connsiteY4" fmla="*/ 164014 h 1434932"/>
                  <a:gd name="connsiteX0" fmla="*/ 137785 w 1322037"/>
                  <a:gd name="connsiteY0" fmla="*/ 164014 h 1434932"/>
                  <a:gd name="connsiteX1" fmla="*/ 884890 w 1322037"/>
                  <a:gd name="connsiteY1" fmla="*/ 75782 h 1434932"/>
                  <a:gd name="connsiteX2" fmla="*/ 1322037 w 1322037"/>
                  <a:gd name="connsiteY2" fmla="*/ 1434932 h 1434932"/>
                  <a:gd name="connsiteX3" fmla="*/ 181901 w 1322037"/>
                  <a:gd name="connsiteY3" fmla="*/ 408236 h 1434932"/>
                  <a:gd name="connsiteX4" fmla="*/ 137785 w 1322037"/>
                  <a:gd name="connsiteY4" fmla="*/ 164014 h 1434932"/>
                  <a:gd name="connsiteX0" fmla="*/ 130985 w 1315237"/>
                  <a:gd name="connsiteY0" fmla="*/ 164014 h 1434932"/>
                  <a:gd name="connsiteX1" fmla="*/ 878090 w 1315237"/>
                  <a:gd name="connsiteY1" fmla="*/ 75782 h 1434932"/>
                  <a:gd name="connsiteX2" fmla="*/ 1315237 w 1315237"/>
                  <a:gd name="connsiteY2" fmla="*/ 1434932 h 1434932"/>
                  <a:gd name="connsiteX3" fmla="*/ 175101 w 1315237"/>
                  <a:gd name="connsiteY3" fmla="*/ 408236 h 1434932"/>
                  <a:gd name="connsiteX4" fmla="*/ 130985 w 1315237"/>
                  <a:gd name="connsiteY4" fmla="*/ 164014 h 1434932"/>
                  <a:gd name="connsiteX0" fmla="*/ 130985 w 1050542"/>
                  <a:gd name="connsiteY0" fmla="*/ 164014 h 917574"/>
                  <a:gd name="connsiteX1" fmla="*/ 878090 w 1050542"/>
                  <a:gd name="connsiteY1" fmla="*/ 75782 h 917574"/>
                  <a:gd name="connsiteX2" fmla="*/ 1050542 w 1050542"/>
                  <a:gd name="connsiteY2" fmla="*/ 917574 h 917574"/>
                  <a:gd name="connsiteX3" fmla="*/ 175101 w 1050542"/>
                  <a:gd name="connsiteY3" fmla="*/ 408236 h 917574"/>
                  <a:gd name="connsiteX4" fmla="*/ 130985 w 1050542"/>
                  <a:gd name="connsiteY4" fmla="*/ 164014 h 917574"/>
                  <a:gd name="connsiteX0" fmla="*/ 1068594 w 1137512"/>
                  <a:gd name="connsiteY0" fmla="*/ 54687 h 1016794"/>
                  <a:gd name="connsiteX1" fmla="*/ 752910 w 1137512"/>
                  <a:gd name="connsiteY1" fmla="*/ 175002 h 1016794"/>
                  <a:gd name="connsiteX2" fmla="*/ 925362 w 1137512"/>
                  <a:gd name="connsiteY2" fmla="*/ 1016794 h 1016794"/>
                  <a:gd name="connsiteX3" fmla="*/ 49921 w 1137512"/>
                  <a:gd name="connsiteY3" fmla="*/ 507456 h 1016794"/>
                  <a:gd name="connsiteX4" fmla="*/ 1068594 w 1137512"/>
                  <a:gd name="connsiteY4" fmla="*/ 54687 h 1016794"/>
                  <a:gd name="connsiteX0" fmla="*/ 1431427 w 1500345"/>
                  <a:gd name="connsiteY0" fmla="*/ 54687 h 1016794"/>
                  <a:gd name="connsiteX1" fmla="*/ 1115743 w 1500345"/>
                  <a:gd name="connsiteY1" fmla="*/ 175002 h 1016794"/>
                  <a:gd name="connsiteX2" fmla="*/ 1288195 w 1500345"/>
                  <a:gd name="connsiteY2" fmla="*/ 1016794 h 1016794"/>
                  <a:gd name="connsiteX3" fmla="*/ 39775 w 1500345"/>
                  <a:gd name="connsiteY3" fmla="*/ 170572 h 1016794"/>
                  <a:gd name="connsiteX4" fmla="*/ 1431427 w 1500345"/>
                  <a:gd name="connsiteY4" fmla="*/ 54687 h 1016794"/>
                  <a:gd name="connsiteX0" fmla="*/ 1431427 w 1513833"/>
                  <a:gd name="connsiteY0" fmla="*/ 29501 h 991608"/>
                  <a:gd name="connsiteX1" fmla="*/ 1115743 w 1513833"/>
                  <a:gd name="connsiteY1" fmla="*/ 149816 h 991608"/>
                  <a:gd name="connsiteX2" fmla="*/ 1288195 w 1513833"/>
                  <a:gd name="connsiteY2" fmla="*/ 991608 h 991608"/>
                  <a:gd name="connsiteX3" fmla="*/ 39775 w 1513833"/>
                  <a:gd name="connsiteY3" fmla="*/ 145386 h 991608"/>
                  <a:gd name="connsiteX4" fmla="*/ 1431427 w 1513833"/>
                  <a:gd name="connsiteY4" fmla="*/ 29501 h 991608"/>
                  <a:gd name="connsiteX0" fmla="*/ 1431427 w 1431427"/>
                  <a:gd name="connsiteY0" fmla="*/ 0 h 962107"/>
                  <a:gd name="connsiteX1" fmla="*/ 1115743 w 1431427"/>
                  <a:gd name="connsiteY1" fmla="*/ 120315 h 962107"/>
                  <a:gd name="connsiteX2" fmla="*/ 1288195 w 1431427"/>
                  <a:gd name="connsiteY2" fmla="*/ 962107 h 962107"/>
                  <a:gd name="connsiteX3" fmla="*/ 39775 w 1431427"/>
                  <a:gd name="connsiteY3" fmla="*/ 115885 h 962107"/>
                  <a:gd name="connsiteX4" fmla="*/ 1431427 w 1431427"/>
                  <a:gd name="connsiteY4" fmla="*/ 0 h 962107"/>
                  <a:gd name="connsiteX0" fmla="*/ 1439232 w 1439232"/>
                  <a:gd name="connsiteY0" fmla="*/ 154142 h 1116249"/>
                  <a:gd name="connsiteX1" fmla="*/ 1123548 w 1439232"/>
                  <a:gd name="connsiteY1" fmla="*/ 274457 h 1116249"/>
                  <a:gd name="connsiteX2" fmla="*/ 1296000 w 1439232"/>
                  <a:gd name="connsiteY2" fmla="*/ 1116249 h 1116249"/>
                  <a:gd name="connsiteX3" fmla="*/ 47580 w 1439232"/>
                  <a:gd name="connsiteY3" fmla="*/ 270027 h 1116249"/>
                  <a:gd name="connsiteX4" fmla="*/ 1439232 w 1439232"/>
                  <a:gd name="connsiteY4" fmla="*/ 154142 h 1116249"/>
                  <a:gd name="connsiteX0" fmla="*/ 1391652 w 1391652"/>
                  <a:gd name="connsiteY0" fmla="*/ 151892 h 1113999"/>
                  <a:gd name="connsiteX1" fmla="*/ 1075968 w 1391652"/>
                  <a:gd name="connsiteY1" fmla="*/ 272207 h 1113999"/>
                  <a:gd name="connsiteX2" fmla="*/ 1248420 w 1391652"/>
                  <a:gd name="connsiteY2" fmla="*/ 1113999 h 1113999"/>
                  <a:gd name="connsiteX3" fmla="*/ 0 w 1391652"/>
                  <a:gd name="connsiteY3" fmla="*/ 267777 h 1113999"/>
                  <a:gd name="connsiteX4" fmla="*/ 1391652 w 1391652"/>
                  <a:gd name="connsiteY4" fmla="*/ 151892 h 1113999"/>
                  <a:gd name="connsiteX0" fmla="*/ 1391652 w 1391652"/>
                  <a:gd name="connsiteY0" fmla="*/ 151892 h 1113999"/>
                  <a:gd name="connsiteX1" fmla="*/ 1075968 w 1391652"/>
                  <a:gd name="connsiteY1" fmla="*/ 272207 h 1113999"/>
                  <a:gd name="connsiteX2" fmla="*/ 1248420 w 1391652"/>
                  <a:gd name="connsiteY2" fmla="*/ 1113999 h 1113999"/>
                  <a:gd name="connsiteX3" fmla="*/ 645887 w 1391652"/>
                  <a:gd name="connsiteY3" fmla="*/ 706914 h 1113999"/>
                  <a:gd name="connsiteX4" fmla="*/ 0 w 1391652"/>
                  <a:gd name="connsiteY4" fmla="*/ 267777 h 1113999"/>
                  <a:gd name="connsiteX5" fmla="*/ 1391652 w 1391652"/>
                  <a:gd name="connsiteY5" fmla="*/ 151892 h 1113999"/>
                  <a:gd name="connsiteX0" fmla="*/ 1391652 w 1391652"/>
                  <a:gd name="connsiteY0" fmla="*/ 151892 h 1113999"/>
                  <a:gd name="connsiteX1" fmla="*/ 1075968 w 1391652"/>
                  <a:gd name="connsiteY1" fmla="*/ 272207 h 1113999"/>
                  <a:gd name="connsiteX2" fmla="*/ 1248420 w 1391652"/>
                  <a:gd name="connsiteY2" fmla="*/ 1113999 h 1113999"/>
                  <a:gd name="connsiteX3" fmla="*/ 296972 w 1391652"/>
                  <a:gd name="connsiteY3" fmla="*/ 803167 h 1113999"/>
                  <a:gd name="connsiteX4" fmla="*/ 0 w 1391652"/>
                  <a:gd name="connsiteY4" fmla="*/ 267777 h 1113999"/>
                  <a:gd name="connsiteX5" fmla="*/ 1391652 w 1391652"/>
                  <a:gd name="connsiteY5" fmla="*/ 151892 h 1113999"/>
                  <a:gd name="connsiteX0" fmla="*/ 1486321 w 1486321"/>
                  <a:gd name="connsiteY0" fmla="*/ 151892 h 1113999"/>
                  <a:gd name="connsiteX1" fmla="*/ 1170637 w 1486321"/>
                  <a:gd name="connsiteY1" fmla="*/ 272207 h 1113999"/>
                  <a:gd name="connsiteX2" fmla="*/ 1343089 w 1486321"/>
                  <a:gd name="connsiteY2" fmla="*/ 1113999 h 1113999"/>
                  <a:gd name="connsiteX3" fmla="*/ 391641 w 1486321"/>
                  <a:gd name="connsiteY3" fmla="*/ 803167 h 1113999"/>
                  <a:gd name="connsiteX4" fmla="*/ 94669 w 1486321"/>
                  <a:gd name="connsiteY4" fmla="*/ 267777 h 1113999"/>
                  <a:gd name="connsiteX5" fmla="*/ 1486321 w 1486321"/>
                  <a:gd name="connsiteY5" fmla="*/ 151892 h 1113999"/>
                  <a:gd name="connsiteX0" fmla="*/ 1580179 w 1580179"/>
                  <a:gd name="connsiteY0" fmla="*/ 151892 h 1113999"/>
                  <a:gd name="connsiteX1" fmla="*/ 1264495 w 1580179"/>
                  <a:gd name="connsiteY1" fmla="*/ 272207 h 1113999"/>
                  <a:gd name="connsiteX2" fmla="*/ 1436947 w 1580179"/>
                  <a:gd name="connsiteY2" fmla="*/ 1113999 h 1113999"/>
                  <a:gd name="connsiteX3" fmla="*/ 485499 w 1580179"/>
                  <a:gd name="connsiteY3" fmla="*/ 803167 h 1113999"/>
                  <a:gd name="connsiteX4" fmla="*/ 188527 w 1580179"/>
                  <a:gd name="connsiteY4" fmla="*/ 267777 h 1113999"/>
                  <a:gd name="connsiteX5" fmla="*/ 1580179 w 1580179"/>
                  <a:gd name="connsiteY5" fmla="*/ 151892 h 1113999"/>
                  <a:gd name="connsiteX0" fmla="*/ 1569958 w 1569958"/>
                  <a:gd name="connsiteY0" fmla="*/ 151892 h 1113999"/>
                  <a:gd name="connsiteX1" fmla="*/ 1254274 w 1569958"/>
                  <a:gd name="connsiteY1" fmla="*/ 272207 h 1113999"/>
                  <a:gd name="connsiteX2" fmla="*/ 1426726 w 1569958"/>
                  <a:gd name="connsiteY2" fmla="*/ 1113999 h 1113999"/>
                  <a:gd name="connsiteX3" fmla="*/ 475278 w 1569958"/>
                  <a:gd name="connsiteY3" fmla="*/ 803167 h 1113999"/>
                  <a:gd name="connsiteX4" fmla="*/ 178306 w 1569958"/>
                  <a:gd name="connsiteY4" fmla="*/ 267777 h 1113999"/>
                  <a:gd name="connsiteX5" fmla="*/ 1569958 w 1569958"/>
                  <a:gd name="connsiteY5" fmla="*/ 151892 h 1113999"/>
                  <a:gd name="connsiteX0" fmla="*/ 1569958 w 1569958"/>
                  <a:gd name="connsiteY0" fmla="*/ 151892 h 803167"/>
                  <a:gd name="connsiteX1" fmla="*/ 1254274 w 1569958"/>
                  <a:gd name="connsiteY1" fmla="*/ 272207 h 803167"/>
                  <a:gd name="connsiteX2" fmla="*/ 1466831 w 1569958"/>
                  <a:gd name="connsiteY2" fmla="*/ 728988 h 803167"/>
                  <a:gd name="connsiteX3" fmla="*/ 475278 w 1569958"/>
                  <a:gd name="connsiteY3" fmla="*/ 803167 h 803167"/>
                  <a:gd name="connsiteX4" fmla="*/ 178306 w 1569958"/>
                  <a:gd name="connsiteY4" fmla="*/ 267777 h 803167"/>
                  <a:gd name="connsiteX5" fmla="*/ 1569958 w 1569958"/>
                  <a:gd name="connsiteY5" fmla="*/ 151892 h 803167"/>
                  <a:gd name="connsiteX0" fmla="*/ 1569958 w 1569958"/>
                  <a:gd name="connsiteY0" fmla="*/ 151892 h 804568"/>
                  <a:gd name="connsiteX1" fmla="*/ 1254274 w 1569958"/>
                  <a:gd name="connsiteY1" fmla="*/ 272207 h 804568"/>
                  <a:gd name="connsiteX2" fmla="*/ 1466831 w 1569958"/>
                  <a:gd name="connsiteY2" fmla="*/ 728988 h 804568"/>
                  <a:gd name="connsiteX3" fmla="*/ 475278 w 1569958"/>
                  <a:gd name="connsiteY3" fmla="*/ 803167 h 804568"/>
                  <a:gd name="connsiteX4" fmla="*/ 178306 w 1569958"/>
                  <a:gd name="connsiteY4" fmla="*/ 267777 h 804568"/>
                  <a:gd name="connsiteX5" fmla="*/ 1569958 w 1569958"/>
                  <a:gd name="connsiteY5" fmla="*/ 151892 h 804568"/>
                  <a:gd name="connsiteX0" fmla="*/ 1569958 w 1569958"/>
                  <a:gd name="connsiteY0" fmla="*/ 151892 h 804568"/>
                  <a:gd name="connsiteX1" fmla="*/ 1254274 w 1569958"/>
                  <a:gd name="connsiteY1" fmla="*/ 272207 h 804568"/>
                  <a:gd name="connsiteX2" fmla="*/ 1357593 w 1569958"/>
                  <a:gd name="connsiteY2" fmla="*/ 486334 h 804568"/>
                  <a:gd name="connsiteX3" fmla="*/ 1466831 w 1569958"/>
                  <a:gd name="connsiteY3" fmla="*/ 728988 h 804568"/>
                  <a:gd name="connsiteX4" fmla="*/ 475278 w 1569958"/>
                  <a:gd name="connsiteY4" fmla="*/ 803167 h 804568"/>
                  <a:gd name="connsiteX5" fmla="*/ 178306 w 1569958"/>
                  <a:gd name="connsiteY5" fmla="*/ 267777 h 804568"/>
                  <a:gd name="connsiteX6" fmla="*/ 1569958 w 1569958"/>
                  <a:gd name="connsiteY6" fmla="*/ 151892 h 804568"/>
                  <a:gd name="connsiteX0" fmla="*/ 1569958 w 1569958"/>
                  <a:gd name="connsiteY0" fmla="*/ 151892 h 1115987"/>
                  <a:gd name="connsiteX1" fmla="*/ 1254274 w 1569958"/>
                  <a:gd name="connsiteY1" fmla="*/ 272207 h 1115987"/>
                  <a:gd name="connsiteX2" fmla="*/ 1393688 w 1569958"/>
                  <a:gd name="connsiteY2" fmla="*/ 1115987 h 1115987"/>
                  <a:gd name="connsiteX3" fmla="*/ 1466831 w 1569958"/>
                  <a:gd name="connsiteY3" fmla="*/ 728988 h 1115987"/>
                  <a:gd name="connsiteX4" fmla="*/ 475278 w 1569958"/>
                  <a:gd name="connsiteY4" fmla="*/ 803167 h 1115987"/>
                  <a:gd name="connsiteX5" fmla="*/ 178306 w 1569958"/>
                  <a:gd name="connsiteY5" fmla="*/ 267777 h 1115987"/>
                  <a:gd name="connsiteX6" fmla="*/ 1569958 w 1569958"/>
                  <a:gd name="connsiteY6" fmla="*/ 151892 h 1115987"/>
                  <a:gd name="connsiteX0" fmla="*/ 1569958 w 1569958"/>
                  <a:gd name="connsiteY0" fmla="*/ 151892 h 1128018"/>
                  <a:gd name="connsiteX1" fmla="*/ 1254274 w 1569958"/>
                  <a:gd name="connsiteY1" fmla="*/ 272207 h 1128018"/>
                  <a:gd name="connsiteX2" fmla="*/ 1381656 w 1569958"/>
                  <a:gd name="connsiteY2" fmla="*/ 1128018 h 1128018"/>
                  <a:gd name="connsiteX3" fmla="*/ 1466831 w 1569958"/>
                  <a:gd name="connsiteY3" fmla="*/ 728988 h 1128018"/>
                  <a:gd name="connsiteX4" fmla="*/ 475278 w 1569958"/>
                  <a:gd name="connsiteY4" fmla="*/ 803167 h 1128018"/>
                  <a:gd name="connsiteX5" fmla="*/ 178306 w 1569958"/>
                  <a:gd name="connsiteY5" fmla="*/ 267777 h 1128018"/>
                  <a:gd name="connsiteX6" fmla="*/ 1569958 w 1569958"/>
                  <a:gd name="connsiteY6" fmla="*/ 151892 h 1128018"/>
                  <a:gd name="connsiteX0" fmla="*/ 1569958 w 1681363"/>
                  <a:gd name="connsiteY0" fmla="*/ 151892 h 1128018"/>
                  <a:gd name="connsiteX1" fmla="*/ 1254274 w 1681363"/>
                  <a:gd name="connsiteY1" fmla="*/ 272207 h 1128018"/>
                  <a:gd name="connsiteX2" fmla="*/ 1381656 w 1681363"/>
                  <a:gd name="connsiteY2" fmla="*/ 1128018 h 1128018"/>
                  <a:gd name="connsiteX3" fmla="*/ 1466831 w 1681363"/>
                  <a:gd name="connsiteY3" fmla="*/ 728988 h 1128018"/>
                  <a:gd name="connsiteX4" fmla="*/ 475278 w 1681363"/>
                  <a:gd name="connsiteY4" fmla="*/ 803167 h 1128018"/>
                  <a:gd name="connsiteX5" fmla="*/ 178306 w 1681363"/>
                  <a:gd name="connsiteY5" fmla="*/ 267777 h 1128018"/>
                  <a:gd name="connsiteX6" fmla="*/ 1569958 w 1681363"/>
                  <a:gd name="connsiteY6" fmla="*/ 151892 h 1128018"/>
                  <a:gd name="connsiteX0" fmla="*/ 1569958 w 2158069"/>
                  <a:gd name="connsiteY0" fmla="*/ 151892 h 1180197"/>
                  <a:gd name="connsiteX1" fmla="*/ 1254274 w 2158069"/>
                  <a:gd name="connsiteY1" fmla="*/ 272207 h 1180197"/>
                  <a:gd name="connsiteX2" fmla="*/ 1381656 w 2158069"/>
                  <a:gd name="connsiteY2" fmla="*/ 1128018 h 1180197"/>
                  <a:gd name="connsiteX3" fmla="*/ 1466831 w 2158069"/>
                  <a:gd name="connsiteY3" fmla="*/ 728988 h 1180197"/>
                  <a:gd name="connsiteX4" fmla="*/ 475278 w 2158069"/>
                  <a:gd name="connsiteY4" fmla="*/ 803167 h 1180197"/>
                  <a:gd name="connsiteX5" fmla="*/ 178306 w 2158069"/>
                  <a:gd name="connsiteY5" fmla="*/ 267777 h 1180197"/>
                  <a:gd name="connsiteX6" fmla="*/ 1569958 w 2158069"/>
                  <a:gd name="connsiteY6" fmla="*/ 151892 h 1180197"/>
                  <a:gd name="connsiteX0" fmla="*/ 1569958 w 1569958"/>
                  <a:gd name="connsiteY0" fmla="*/ 151892 h 1128018"/>
                  <a:gd name="connsiteX1" fmla="*/ 1254274 w 1569958"/>
                  <a:gd name="connsiteY1" fmla="*/ 272207 h 1128018"/>
                  <a:gd name="connsiteX2" fmla="*/ 1429782 w 1569958"/>
                  <a:gd name="connsiteY2" fmla="*/ 478312 h 1128018"/>
                  <a:gd name="connsiteX3" fmla="*/ 1381656 w 1569958"/>
                  <a:gd name="connsiteY3" fmla="*/ 1128018 h 1128018"/>
                  <a:gd name="connsiteX4" fmla="*/ 1466831 w 1569958"/>
                  <a:gd name="connsiteY4" fmla="*/ 728988 h 1128018"/>
                  <a:gd name="connsiteX5" fmla="*/ 475278 w 1569958"/>
                  <a:gd name="connsiteY5" fmla="*/ 803167 h 1128018"/>
                  <a:gd name="connsiteX6" fmla="*/ 178306 w 1569958"/>
                  <a:gd name="connsiteY6" fmla="*/ 267777 h 1128018"/>
                  <a:gd name="connsiteX7" fmla="*/ 1569958 w 1569958"/>
                  <a:gd name="connsiteY7" fmla="*/ 151892 h 1128018"/>
                  <a:gd name="connsiteX0" fmla="*/ 1569958 w 1569958"/>
                  <a:gd name="connsiteY0" fmla="*/ 151892 h 1128018"/>
                  <a:gd name="connsiteX1" fmla="*/ 1254274 w 1569958"/>
                  <a:gd name="connsiteY1" fmla="*/ 272207 h 1128018"/>
                  <a:gd name="connsiteX2" fmla="*/ 431161 w 1569958"/>
                  <a:gd name="connsiteY2" fmla="*/ 414143 h 1128018"/>
                  <a:gd name="connsiteX3" fmla="*/ 1381656 w 1569958"/>
                  <a:gd name="connsiteY3" fmla="*/ 1128018 h 1128018"/>
                  <a:gd name="connsiteX4" fmla="*/ 1466831 w 1569958"/>
                  <a:gd name="connsiteY4" fmla="*/ 728988 h 1128018"/>
                  <a:gd name="connsiteX5" fmla="*/ 475278 w 1569958"/>
                  <a:gd name="connsiteY5" fmla="*/ 803167 h 1128018"/>
                  <a:gd name="connsiteX6" fmla="*/ 178306 w 1569958"/>
                  <a:gd name="connsiteY6" fmla="*/ 267777 h 1128018"/>
                  <a:gd name="connsiteX7" fmla="*/ 1569958 w 1569958"/>
                  <a:gd name="connsiteY7" fmla="*/ 151892 h 1128018"/>
                  <a:gd name="connsiteX0" fmla="*/ 1569958 w 1569958"/>
                  <a:gd name="connsiteY0" fmla="*/ 151892 h 1128018"/>
                  <a:gd name="connsiteX1" fmla="*/ 1254274 w 1569958"/>
                  <a:gd name="connsiteY1" fmla="*/ 272207 h 1128018"/>
                  <a:gd name="connsiteX2" fmla="*/ 431161 w 1569958"/>
                  <a:gd name="connsiteY2" fmla="*/ 414143 h 1128018"/>
                  <a:gd name="connsiteX3" fmla="*/ 1381656 w 1569958"/>
                  <a:gd name="connsiteY3" fmla="*/ 1128018 h 1128018"/>
                  <a:gd name="connsiteX4" fmla="*/ 1466831 w 1569958"/>
                  <a:gd name="connsiteY4" fmla="*/ 728988 h 1128018"/>
                  <a:gd name="connsiteX5" fmla="*/ 475278 w 1569958"/>
                  <a:gd name="connsiteY5" fmla="*/ 803167 h 1128018"/>
                  <a:gd name="connsiteX6" fmla="*/ 178306 w 1569958"/>
                  <a:gd name="connsiteY6" fmla="*/ 267777 h 1128018"/>
                  <a:gd name="connsiteX7" fmla="*/ 1569958 w 1569958"/>
                  <a:gd name="connsiteY7" fmla="*/ 151892 h 1128018"/>
                  <a:gd name="connsiteX0" fmla="*/ 1569958 w 1569958"/>
                  <a:gd name="connsiteY0" fmla="*/ 151892 h 1128018"/>
                  <a:gd name="connsiteX1" fmla="*/ 1254274 w 1569958"/>
                  <a:gd name="connsiteY1" fmla="*/ 272207 h 1128018"/>
                  <a:gd name="connsiteX2" fmla="*/ 431161 w 1569958"/>
                  <a:gd name="connsiteY2" fmla="*/ 414143 h 1128018"/>
                  <a:gd name="connsiteX3" fmla="*/ 1381656 w 1569958"/>
                  <a:gd name="connsiteY3" fmla="*/ 1128018 h 1128018"/>
                  <a:gd name="connsiteX4" fmla="*/ 1466831 w 1569958"/>
                  <a:gd name="connsiteY4" fmla="*/ 728988 h 1128018"/>
                  <a:gd name="connsiteX5" fmla="*/ 475278 w 1569958"/>
                  <a:gd name="connsiteY5" fmla="*/ 803167 h 1128018"/>
                  <a:gd name="connsiteX6" fmla="*/ 178306 w 1569958"/>
                  <a:gd name="connsiteY6" fmla="*/ 267777 h 1128018"/>
                  <a:gd name="connsiteX7" fmla="*/ 1569958 w 1569958"/>
                  <a:gd name="connsiteY7" fmla="*/ 151892 h 1128018"/>
                  <a:gd name="connsiteX0" fmla="*/ 1569958 w 1569958"/>
                  <a:gd name="connsiteY0" fmla="*/ 151892 h 1128018"/>
                  <a:gd name="connsiteX1" fmla="*/ 1254274 w 1569958"/>
                  <a:gd name="connsiteY1" fmla="*/ 272207 h 1128018"/>
                  <a:gd name="connsiteX2" fmla="*/ 423140 w 1569958"/>
                  <a:gd name="connsiteY2" fmla="*/ 402111 h 1128018"/>
                  <a:gd name="connsiteX3" fmla="*/ 1381656 w 1569958"/>
                  <a:gd name="connsiteY3" fmla="*/ 1128018 h 1128018"/>
                  <a:gd name="connsiteX4" fmla="*/ 1466831 w 1569958"/>
                  <a:gd name="connsiteY4" fmla="*/ 728988 h 1128018"/>
                  <a:gd name="connsiteX5" fmla="*/ 475278 w 1569958"/>
                  <a:gd name="connsiteY5" fmla="*/ 803167 h 1128018"/>
                  <a:gd name="connsiteX6" fmla="*/ 178306 w 1569958"/>
                  <a:gd name="connsiteY6" fmla="*/ 267777 h 1128018"/>
                  <a:gd name="connsiteX7" fmla="*/ 1569958 w 1569958"/>
                  <a:gd name="connsiteY7" fmla="*/ 151892 h 1128018"/>
                  <a:gd name="connsiteX0" fmla="*/ 1569958 w 1569958"/>
                  <a:gd name="connsiteY0" fmla="*/ 151892 h 1128018"/>
                  <a:gd name="connsiteX1" fmla="*/ 1254274 w 1569958"/>
                  <a:gd name="connsiteY1" fmla="*/ 272207 h 1128018"/>
                  <a:gd name="connsiteX2" fmla="*/ 423140 w 1569958"/>
                  <a:gd name="connsiteY2" fmla="*/ 402111 h 1128018"/>
                  <a:gd name="connsiteX3" fmla="*/ 1381656 w 1569958"/>
                  <a:gd name="connsiteY3" fmla="*/ 1128018 h 1128018"/>
                  <a:gd name="connsiteX4" fmla="*/ 1466831 w 1569958"/>
                  <a:gd name="connsiteY4" fmla="*/ 728988 h 1128018"/>
                  <a:gd name="connsiteX5" fmla="*/ 475278 w 1569958"/>
                  <a:gd name="connsiteY5" fmla="*/ 803167 h 1128018"/>
                  <a:gd name="connsiteX6" fmla="*/ 178306 w 1569958"/>
                  <a:gd name="connsiteY6" fmla="*/ 267777 h 1128018"/>
                  <a:gd name="connsiteX7" fmla="*/ 1569958 w 1569958"/>
                  <a:gd name="connsiteY7" fmla="*/ 151892 h 1128018"/>
                  <a:gd name="connsiteX0" fmla="*/ 1569958 w 1569958"/>
                  <a:gd name="connsiteY0" fmla="*/ 151892 h 1128018"/>
                  <a:gd name="connsiteX1" fmla="*/ 1254274 w 1569958"/>
                  <a:gd name="connsiteY1" fmla="*/ 272207 h 1128018"/>
                  <a:gd name="connsiteX2" fmla="*/ 479288 w 1569958"/>
                  <a:gd name="connsiteY2" fmla="*/ 366016 h 1128018"/>
                  <a:gd name="connsiteX3" fmla="*/ 1381656 w 1569958"/>
                  <a:gd name="connsiteY3" fmla="*/ 1128018 h 1128018"/>
                  <a:gd name="connsiteX4" fmla="*/ 1466831 w 1569958"/>
                  <a:gd name="connsiteY4" fmla="*/ 728988 h 1128018"/>
                  <a:gd name="connsiteX5" fmla="*/ 475278 w 1569958"/>
                  <a:gd name="connsiteY5" fmla="*/ 803167 h 1128018"/>
                  <a:gd name="connsiteX6" fmla="*/ 178306 w 1569958"/>
                  <a:gd name="connsiteY6" fmla="*/ 267777 h 1128018"/>
                  <a:gd name="connsiteX7" fmla="*/ 1569958 w 1569958"/>
                  <a:gd name="connsiteY7" fmla="*/ 151892 h 1128018"/>
                  <a:gd name="connsiteX0" fmla="*/ 1569958 w 1569958"/>
                  <a:gd name="connsiteY0" fmla="*/ 151892 h 1128018"/>
                  <a:gd name="connsiteX1" fmla="*/ 1254274 w 1569958"/>
                  <a:gd name="connsiteY1" fmla="*/ 272207 h 1128018"/>
                  <a:gd name="connsiteX2" fmla="*/ 479288 w 1569958"/>
                  <a:gd name="connsiteY2" fmla="*/ 366016 h 1128018"/>
                  <a:gd name="connsiteX3" fmla="*/ 1381656 w 1569958"/>
                  <a:gd name="connsiteY3" fmla="*/ 1128018 h 1128018"/>
                  <a:gd name="connsiteX4" fmla="*/ 1466831 w 1569958"/>
                  <a:gd name="connsiteY4" fmla="*/ 728988 h 1128018"/>
                  <a:gd name="connsiteX5" fmla="*/ 475278 w 1569958"/>
                  <a:gd name="connsiteY5" fmla="*/ 803167 h 1128018"/>
                  <a:gd name="connsiteX6" fmla="*/ 178306 w 1569958"/>
                  <a:gd name="connsiteY6" fmla="*/ 267777 h 1128018"/>
                  <a:gd name="connsiteX7" fmla="*/ 1569958 w 1569958"/>
                  <a:gd name="connsiteY7" fmla="*/ 151892 h 1128018"/>
                  <a:gd name="connsiteX0" fmla="*/ 1569958 w 1569958"/>
                  <a:gd name="connsiteY0" fmla="*/ 151892 h 1128018"/>
                  <a:gd name="connsiteX1" fmla="*/ 1254274 w 1569958"/>
                  <a:gd name="connsiteY1" fmla="*/ 272207 h 1128018"/>
                  <a:gd name="connsiteX2" fmla="*/ 479288 w 1569958"/>
                  <a:gd name="connsiteY2" fmla="*/ 366016 h 1128018"/>
                  <a:gd name="connsiteX3" fmla="*/ 703877 w 1569958"/>
                  <a:gd name="connsiteY3" fmla="*/ 594617 h 1128018"/>
                  <a:gd name="connsiteX4" fmla="*/ 1381656 w 1569958"/>
                  <a:gd name="connsiteY4" fmla="*/ 1128018 h 1128018"/>
                  <a:gd name="connsiteX5" fmla="*/ 1466831 w 1569958"/>
                  <a:gd name="connsiteY5" fmla="*/ 728988 h 1128018"/>
                  <a:gd name="connsiteX6" fmla="*/ 475278 w 1569958"/>
                  <a:gd name="connsiteY6" fmla="*/ 803167 h 1128018"/>
                  <a:gd name="connsiteX7" fmla="*/ 178306 w 1569958"/>
                  <a:gd name="connsiteY7" fmla="*/ 267777 h 1128018"/>
                  <a:gd name="connsiteX8" fmla="*/ 1569958 w 1569958"/>
                  <a:gd name="connsiteY8" fmla="*/ 151892 h 1128018"/>
                  <a:gd name="connsiteX0" fmla="*/ 1569958 w 1569958"/>
                  <a:gd name="connsiteY0" fmla="*/ 151892 h 1128018"/>
                  <a:gd name="connsiteX1" fmla="*/ 1254274 w 1569958"/>
                  <a:gd name="connsiteY1" fmla="*/ 272207 h 1128018"/>
                  <a:gd name="connsiteX2" fmla="*/ 479288 w 1569958"/>
                  <a:gd name="connsiteY2" fmla="*/ 366016 h 1128018"/>
                  <a:gd name="connsiteX3" fmla="*/ 872319 w 1569958"/>
                  <a:gd name="connsiteY3" fmla="*/ 602638 h 1128018"/>
                  <a:gd name="connsiteX4" fmla="*/ 1381656 w 1569958"/>
                  <a:gd name="connsiteY4" fmla="*/ 1128018 h 1128018"/>
                  <a:gd name="connsiteX5" fmla="*/ 1466831 w 1569958"/>
                  <a:gd name="connsiteY5" fmla="*/ 728988 h 1128018"/>
                  <a:gd name="connsiteX6" fmla="*/ 475278 w 1569958"/>
                  <a:gd name="connsiteY6" fmla="*/ 803167 h 1128018"/>
                  <a:gd name="connsiteX7" fmla="*/ 178306 w 1569958"/>
                  <a:gd name="connsiteY7" fmla="*/ 267777 h 1128018"/>
                  <a:gd name="connsiteX8" fmla="*/ 1569958 w 1569958"/>
                  <a:gd name="connsiteY8" fmla="*/ 151892 h 1128018"/>
                  <a:gd name="connsiteX0" fmla="*/ 1569958 w 1569958"/>
                  <a:gd name="connsiteY0" fmla="*/ 151892 h 1128018"/>
                  <a:gd name="connsiteX1" fmla="*/ 1254274 w 1569958"/>
                  <a:gd name="connsiteY1" fmla="*/ 272207 h 1128018"/>
                  <a:gd name="connsiteX2" fmla="*/ 479288 w 1569958"/>
                  <a:gd name="connsiteY2" fmla="*/ 366016 h 1128018"/>
                  <a:gd name="connsiteX3" fmla="*/ 872319 w 1569958"/>
                  <a:gd name="connsiteY3" fmla="*/ 602638 h 1128018"/>
                  <a:gd name="connsiteX4" fmla="*/ 1381656 w 1569958"/>
                  <a:gd name="connsiteY4" fmla="*/ 1128018 h 1128018"/>
                  <a:gd name="connsiteX5" fmla="*/ 1466831 w 1569958"/>
                  <a:gd name="connsiteY5" fmla="*/ 728988 h 1128018"/>
                  <a:gd name="connsiteX6" fmla="*/ 475278 w 1569958"/>
                  <a:gd name="connsiteY6" fmla="*/ 803167 h 1128018"/>
                  <a:gd name="connsiteX7" fmla="*/ 178306 w 1569958"/>
                  <a:gd name="connsiteY7" fmla="*/ 267777 h 1128018"/>
                  <a:gd name="connsiteX8" fmla="*/ 1569958 w 1569958"/>
                  <a:gd name="connsiteY8" fmla="*/ 151892 h 1128018"/>
                  <a:gd name="connsiteX0" fmla="*/ 1569958 w 1569958"/>
                  <a:gd name="connsiteY0" fmla="*/ 151892 h 1128018"/>
                  <a:gd name="connsiteX1" fmla="*/ 1254274 w 1569958"/>
                  <a:gd name="connsiteY1" fmla="*/ 272207 h 1128018"/>
                  <a:gd name="connsiteX2" fmla="*/ 479288 w 1569958"/>
                  <a:gd name="connsiteY2" fmla="*/ 366016 h 1128018"/>
                  <a:gd name="connsiteX3" fmla="*/ 872319 w 1569958"/>
                  <a:gd name="connsiteY3" fmla="*/ 602638 h 1128018"/>
                  <a:gd name="connsiteX4" fmla="*/ 1381656 w 1569958"/>
                  <a:gd name="connsiteY4" fmla="*/ 1128018 h 1128018"/>
                  <a:gd name="connsiteX5" fmla="*/ 1466831 w 1569958"/>
                  <a:gd name="connsiteY5" fmla="*/ 728988 h 1128018"/>
                  <a:gd name="connsiteX6" fmla="*/ 475278 w 1569958"/>
                  <a:gd name="connsiteY6" fmla="*/ 803167 h 1128018"/>
                  <a:gd name="connsiteX7" fmla="*/ 178306 w 1569958"/>
                  <a:gd name="connsiteY7" fmla="*/ 267777 h 1128018"/>
                  <a:gd name="connsiteX8" fmla="*/ 1569958 w 1569958"/>
                  <a:gd name="connsiteY8" fmla="*/ 151892 h 1128018"/>
                  <a:gd name="connsiteX0" fmla="*/ 1569958 w 1569958"/>
                  <a:gd name="connsiteY0" fmla="*/ 151892 h 1128018"/>
                  <a:gd name="connsiteX1" fmla="*/ 1254274 w 1569958"/>
                  <a:gd name="connsiteY1" fmla="*/ 272207 h 1128018"/>
                  <a:gd name="connsiteX2" fmla="*/ 479288 w 1569958"/>
                  <a:gd name="connsiteY2" fmla="*/ 366016 h 1128018"/>
                  <a:gd name="connsiteX3" fmla="*/ 868309 w 1569958"/>
                  <a:gd name="connsiteY3" fmla="*/ 594617 h 1128018"/>
                  <a:gd name="connsiteX4" fmla="*/ 1381656 w 1569958"/>
                  <a:gd name="connsiteY4" fmla="*/ 1128018 h 1128018"/>
                  <a:gd name="connsiteX5" fmla="*/ 1466831 w 1569958"/>
                  <a:gd name="connsiteY5" fmla="*/ 728988 h 1128018"/>
                  <a:gd name="connsiteX6" fmla="*/ 475278 w 1569958"/>
                  <a:gd name="connsiteY6" fmla="*/ 803167 h 1128018"/>
                  <a:gd name="connsiteX7" fmla="*/ 178306 w 1569958"/>
                  <a:gd name="connsiteY7" fmla="*/ 267777 h 1128018"/>
                  <a:gd name="connsiteX8" fmla="*/ 1569958 w 1569958"/>
                  <a:gd name="connsiteY8" fmla="*/ 151892 h 1128018"/>
                  <a:gd name="connsiteX0" fmla="*/ 1569958 w 1569958"/>
                  <a:gd name="connsiteY0" fmla="*/ 151892 h 1128018"/>
                  <a:gd name="connsiteX1" fmla="*/ 1254274 w 1569958"/>
                  <a:gd name="connsiteY1" fmla="*/ 272207 h 1128018"/>
                  <a:gd name="connsiteX2" fmla="*/ 479288 w 1569958"/>
                  <a:gd name="connsiteY2" fmla="*/ 366016 h 1128018"/>
                  <a:gd name="connsiteX3" fmla="*/ 868309 w 1569958"/>
                  <a:gd name="connsiteY3" fmla="*/ 594617 h 1128018"/>
                  <a:gd name="connsiteX4" fmla="*/ 1381656 w 1569958"/>
                  <a:gd name="connsiteY4" fmla="*/ 1128018 h 1128018"/>
                  <a:gd name="connsiteX5" fmla="*/ 1466831 w 1569958"/>
                  <a:gd name="connsiteY5" fmla="*/ 728988 h 1128018"/>
                  <a:gd name="connsiteX6" fmla="*/ 475278 w 1569958"/>
                  <a:gd name="connsiteY6" fmla="*/ 803167 h 1128018"/>
                  <a:gd name="connsiteX7" fmla="*/ 178306 w 1569958"/>
                  <a:gd name="connsiteY7" fmla="*/ 267777 h 1128018"/>
                  <a:gd name="connsiteX8" fmla="*/ 1569958 w 1569958"/>
                  <a:gd name="connsiteY8" fmla="*/ 151892 h 1128018"/>
                  <a:gd name="connsiteX0" fmla="*/ 1569958 w 1569958"/>
                  <a:gd name="connsiteY0" fmla="*/ 151892 h 1128018"/>
                  <a:gd name="connsiteX1" fmla="*/ 1254274 w 1569958"/>
                  <a:gd name="connsiteY1" fmla="*/ 272207 h 1128018"/>
                  <a:gd name="connsiteX2" fmla="*/ 479288 w 1569958"/>
                  <a:gd name="connsiteY2" fmla="*/ 366016 h 1128018"/>
                  <a:gd name="connsiteX3" fmla="*/ 868309 w 1569958"/>
                  <a:gd name="connsiteY3" fmla="*/ 594617 h 1128018"/>
                  <a:gd name="connsiteX4" fmla="*/ 1381656 w 1569958"/>
                  <a:gd name="connsiteY4" fmla="*/ 1128018 h 1128018"/>
                  <a:gd name="connsiteX5" fmla="*/ 1466831 w 1569958"/>
                  <a:gd name="connsiteY5" fmla="*/ 728988 h 1128018"/>
                  <a:gd name="connsiteX6" fmla="*/ 475278 w 1569958"/>
                  <a:gd name="connsiteY6" fmla="*/ 803167 h 1128018"/>
                  <a:gd name="connsiteX7" fmla="*/ 178306 w 1569958"/>
                  <a:gd name="connsiteY7" fmla="*/ 267777 h 1128018"/>
                  <a:gd name="connsiteX8" fmla="*/ 1569958 w 1569958"/>
                  <a:gd name="connsiteY8" fmla="*/ 151892 h 1128018"/>
                  <a:gd name="connsiteX0" fmla="*/ 1569958 w 1569958"/>
                  <a:gd name="connsiteY0" fmla="*/ 151892 h 1128018"/>
                  <a:gd name="connsiteX1" fmla="*/ 1254274 w 1569958"/>
                  <a:gd name="connsiteY1" fmla="*/ 272207 h 1128018"/>
                  <a:gd name="connsiteX2" fmla="*/ 479288 w 1569958"/>
                  <a:gd name="connsiteY2" fmla="*/ 366016 h 1128018"/>
                  <a:gd name="connsiteX3" fmla="*/ 868309 w 1569958"/>
                  <a:gd name="connsiteY3" fmla="*/ 594617 h 1128018"/>
                  <a:gd name="connsiteX4" fmla="*/ 1381656 w 1569958"/>
                  <a:gd name="connsiteY4" fmla="*/ 1128018 h 1128018"/>
                  <a:gd name="connsiteX5" fmla="*/ 1466831 w 1569958"/>
                  <a:gd name="connsiteY5" fmla="*/ 728988 h 1128018"/>
                  <a:gd name="connsiteX6" fmla="*/ 475278 w 1569958"/>
                  <a:gd name="connsiteY6" fmla="*/ 803167 h 1128018"/>
                  <a:gd name="connsiteX7" fmla="*/ 178306 w 1569958"/>
                  <a:gd name="connsiteY7" fmla="*/ 267777 h 1128018"/>
                  <a:gd name="connsiteX8" fmla="*/ 1569958 w 1569958"/>
                  <a:gd name="connsiteY8" fmla="*/ 151892 h 1128018"/>
                  <a:gd name="connsiteX0" fmla="*/ 1569958 w 1569958"/>
                  <a:gd name="connsiteY0" fmla="*/ 151892 h 1142608"/>
                  <a:gd name="connsiteX1" fmla="*/ 1254274 w 1569958"/>
                  <a:gd name="connsiteY1" fmla="*/ 272207 h 1142608"/>
                  <a:gd name="connsiteX2" fmla="*/ 479288 w 1569958"/>
                  <a:gd name="connsiteY2" fmla="*/ 366016 h 1142608"/>
                  <a:gd name="connsiteX3" fmla="*/ 868309 w 1569958"/>
                  <a:gd name="connsiteY3" fmla="*/ 594617 h 1142608"/>
                  <a:gd name="connsiteX4" fmla="*/ 1229256 w 1569958"/>
                  <a:gd name="connsiteY4" fmla="*/ 1011712 h 1142608"/>
                  <a:gd name="connsiteX5" fmla="*/ 1381656 w 1569958"/>
                  <a:gd name="connsiteY5" fmla="*/ 1128018 h 1142608"/>
                  <a:gd name="connsiteX6" fmla="*/ 1466831 w 1569958"/>
                  <a:gd name="connsiteY6" fmla="*/ 728988 h 1142608"/>
                  <a:gd name="connsiteX7" fmla="*/ 475278 w 1569958"/>
                  <a:gd name="connsiteY7" fmla="*/ 803167 h 1142608"/>
                  <a:gd name="connsiteX8" fmla="*/ 178306 w 1569958"/>
                  <a:gd name="connsiteY8" fmla="*/ 267777 h 1142608"/>
                  <a:gd name="connsiteX9" fmla="*/ 1569958 w 1569958"/>
                  <a:gd name="connsiteY9" fmla="*/ 151892 h 1142608"/>
                  <a:gd name="connsiteX0" fmla="*/ 1569958 w 1835583"/>
                  <a:gd name="connsiteY0" fmla="*/ 151892 h 1130718"/>
                  <a:gd name="connsiteX1" fmla="*/ 1254274 w 1835583"/>
                  <a:gd name="connsiteY1" fmla="*/ 272207 h 1130718"/>
                  <a:gd name="connsiteX2" fmla="*/ 479288 w 1835583"/>
                  <a:gd name="connsiteY2" fmla="*/ 366016 h 1130718"/>
                  <a:gd name="connsiteX3" fmla="*/ 868309 w 1835583"/>
                  <a:gd name="connsiteY3" fmla="*/ 594617 h 1130718"/>
                  <a:gd name="connsiteX4" fmla="*/ 1826824 w 1835583"/>
                  <a:gd name="connsiteY4" fmla="*/ 502375 h 1130718"/>
                  <a:gd name="connsiteX5" fmla="*/ 1381656 w 1835583"/>
                  <a:gd name="connsiteY5" fmla="*/ 1128018 h 1130718"/>
                  <a:gd name="connsiteX6" fmla="*/ 1466831 w 1835583"/>
                  <a:gd name="connsiteY6" fmla="*/ 728988 h 1130718"/>
                  <a:gd name="connsiteX7" fmla="*/ 475278 w 1835583"/>
                  <a:gd name="connsiteY7" fmla="*/ 803167 h 1130718"/>
                  <a:gd name="connsiteX8" fmla="*/ 178306 w 1835583"/>
                  <a:gd name="connsiteY8" fmla="*/ 267777 h 1130718"/>
                  <a:gd name="connsiteX9" fmla="*/ 1569958 w 1835583"/>
                  <a:gd name="connsiteY9" fmla="*/ 151892 h 1130718"/>
                  <a:gd name="connsiteX0" fmla="*/ 1569958 w 1835583"/>
                  <a:gd name="connsiteY0" fmla="*/ 151892 h 1130718"/>
                  <a:gd name="connsiteX1" fmla="*/ 1254274 w 1835583"/>
                  <a:gd name="connsiteY1" fmla="*/ 272207 h 1130718"/>
                  <a:gd name="connsiteX2" fmla="*/ 479288 w 1835583"/>
                  <a:gd name="connsiteY2" fmla="*/ 366016 h 1130718"/>
                  <a:gd name="connsiteX3" fmla="*/ 868309 w 1835583"/>
                  <a:gd name="connsiteY3" fmla="*/ 594617 h 1130718"/>
                  <a:gd name="connsiteX4" fmla="*/ 1826824 w 1835583"/>
                  <a:gd name="connsiteY4" fmla="*/ 502375 h 1130718"/>
                  <a:gd name="connsiteX5" fmla="*/ 1381656 w 1835583"/>
                  <a:gd name="connsiteY5" fmla="*/ 1128018 h 1130718"/>
                  <a:gd name="connsiteX6" fmla="*/ 1466831 w 1835583"/>
                  <a:gd name="connsiteY6" fmla="*/ 728988 h 1130718"/>
                  <a:gd name="connsiteX7" fmla="*/ 475278 w 1835583"/>
                  <a:gd name="connsiteY7" fmla="*/ 803167 h 1130718"/>
                  <a:gd name="connsiteX8" fmla="*/ 178306 w 1835583"/>
                  <a:gd name="connsiteY8" fmla="*/ 267777 h 1130718"/>
                  <a:gd name="connsiteX9" fmla="*/ 1569958 w 1835583"/>
                  <a:gd name="connsiteY9" fmla="*/ 151892 h 1130718"/>
                  <a:gd name="connsiteX0" fmla="*/ 1569958 w 1725204"/>
                  <a:gd name="connsiteY0" fmla="*/ 151892 h 1130772"/>
                  <a:gd name="connsiteX1" fmla="*/ 1254274 w 1725204"/>
                  <a:gd name="connsiteY1" fmla="*/ 272207 h 1130772"/>
                  <a:gd name="connsiteX2" fmla="*/ 479288 w 1725204"/>
                  <a:gd name="connsiteY2" fmla="*/ 366016 h 1130772"/>
                  <a:gd name="connsiteX3" fmla="*/ 868309 w 1725204"/>
                  <a:gd name="connsiteY3" fmla="*/ 594617 h 1130772"/>
                  <a:gd name="connsiteX4" fmla="*/ 1714529 w 1725204"/>
                  <a:gd name="connsiteY4" fmla="*/ 514406 h 1130772"/>
                  <a:gd name="connsiteX5" fmla="*/ 1381656 w 1725204"/>
                  <a:gd name="connsiteY5" fmla="*/ 1128018 h 1130772"/>
                  <a:gd name="connsiteX6" fmla="*/ 1466831 w 1725204"/>
                  <a:gd name="connsiteY6" fmla="*/ 728988 h 1130772"/>
                  <a:gd name="connsiteX7" fmla="*/ 475278 w 1725204"/>
                  <a:gd name="connsiteY7" fmla="*/ 803167 h 1130772"/>
                  <a:gd name="connsiteX8" fmla="*/ 178306 w 1725204"/>
                  <a:gd name="connsiteY8" fmla="*/ 267777 h 1130772"/>
                  <a:gd name="connsiteX9" fmla="*/ 1569958 w 1725204"/>
                  <a:gd name="connsiteY9" fmla="*/ 151892 h 1130772"/>
                  <a:gd name="connsiteX0" fmla="*/ 1569958 w 1725204"/>
                  <a:gd name="connsiteY0" fmla="*/ 151892 h 1130772"/>
                  <a:gd name="connsiteX1" fmla="*/ 1254274 w 1725204"/>
                  <a:gd name="connsiteY1" fmla="*/ 272207 h 1130772"/>
                  <a:gd name="connsiteX2" fmla="*/ 479288 w 1725204"/>
                  <a:gd name="connsiteY2" fmla="*/ 366016 h 1130772"/>
                  <a:gd name="connsiteX3" fmla="*/ 868309 w 1725204"/>
                  <a:gd name="connsiteY3" fmla="*/ 594617 h 1130772"/>
                  <a:gd name="connsiteX4" fmla="*/ 1714529 w 1725204"/>
                  <a:gd name="connsiteY4" fmla="*/ 514406 h 1130772"/>
                  <a:gd name="connsiteX5" fmla="*/ 1381656 w 1725204"/>
                  <a:gd name="connsiteY5" fmla="*/ 1128018 h 1130772"/>
                  <a:gd name="connsiteX6" fmla="*/ 1466831 w 1725204"/>
                  <a:gd name="connsiteY6" fmla="*/ 728988 h 1130772"/>
                  <a:gd name="connsiteX7" fmla="*/ 475278 w 1725204"/>
                  <a:gd name="connsiteY7" fmla="*/ 803167 h 1130772"/>
                  <a:gd name="connsiteX8" fmla="*/ 178306 w 1725204"/>
                  <a:gd name="connsiteY8" fmla="*/ 267777 h 1130772"/>
                  <a:gd name="connsiteX9" fmla="*/ 1569958 w 1725204"/>
                  <a:gd name="connsiteY9" fmla="*/ 151892 h 1130772"/>
                  <a:gd name="connsiteX0" fmla="*/ 1569958 w 1749174"/>
                  <a:gd name="connsiteY0" fmla="*/ 151892 h 1130169"/>
                  <a:gd name="connsiteX1" fmla="*/ 1254274 w 1749174"/>
                  <a:gd name="connsiteY1" fmla="*/ 272207 h 1130169"/>
                  <a:gd name="connsiteX2" fmla="*/ 479288 w 1749174"/>
                  <a:gd name="connsiteY2" fmla="*/ 366016 h 1130169"/>
                  <a:gd name="connsiteX3" fmla="*/ 868309 w 1749174"/>
                  <a:gd name="connsiteY3" fmla="*/ 594617 h 1130169"/>
                  <a:gd name="connsiteX4" fmla="*/ 1714529 w 1749174"/>
                  <a:gd name="connsiteY4" fmla="*/ 514406 h 1130169"/>
                  <a:gd name="connsiteX5" fmla="*/ 1566140 w 1749174"/>
                  <a:gd name="connsiteY5" fmla="*/ 871344 h 1130169"/>
                  <a:gd name="connsiteX6" fmla="*/ 1381656 w 1749174"/>
                  <a:gd name="connsiteY6" fmla="*/ 1128018 h 1130169"/>
                  <a:gd name="connsiteX7" fmla="*/ 1466831 w 1749174"/>
                  <a:gd name="connsiteY7" fmla="*/ 728988 h 1130169"/>
                  <a:gd name="connsiteX8" fmla="*/ 475278 w 1749174"/>
                  <a:gd name="connsiteY8" fmla="*/ 803167 h 1130169"/>
                  <a:gd name="connsiteX9" fmla="*/ 178306 w 1749174"/>
                  <a:gd name="connsiteY9" fmla="*/ 267777 h 1130169"/>
                  <a:gd name="connsiteX10" fmla="*/ 1569958 w 1749174"/>
                  <a:gd name="connsiteY10" fmla="*/ 151892 h 1130169"/>
                  <a:gd name="connsiteX0" fmla="*/ 1569958 w 1901647"/>
                  <a:gd name="connsiteY0" fmla="*/ 151892 h 1215489"/>
                  <a:gd name="connsiteX1" fmla="*/ 1254274 w 1901647"/>
                  <a:gd name="connsiteY1" fmla="*/ 272207 h 1215489"/>
                  <a:gd name="connsiteX2" fmla="*/ 479288 w 1901647"/>
                  <a:gd name="connsiteY2" fmla="*/ 366016 h 1215489"/>
                  <a:gd name="connsiteX3" fmla="*/ 868309 w 1901647"/>
                  <a:gd name="connsiteY3" fmla="*/ 594617 h 1215489"/>
                  <a:gd name="connsiteX4" fmla="*/ 1714529 w 1901647"/>
                  <a:gd name="connsiteY4" fmla="*/ 514406 h 1215489"/>
                  <a:gd name="connsiteX5" fmla="*/ 1886982 w 1901647"/>
                  <a:gd name="connsiteY5" fmla="*/ 1176144 h 1215489"/>
                  <a:gd name="connsiteX6" fmla="*/ 1381656 w 1901647"/>
                  <a:gd name="connsiteY6" fmla="*/ 1128018 h 1215489"/>
                  <a:gd name="connsiteX7" fmla="*/ 1466831 w 1901647"/>
                  <a:gd name="connsiteY7" fmla="*/ 728988 h 1215489"/>
                  <a:gd name="connsiteX8" fmla="*/ 475278 w 1901647"/>
                  <a:gd name="connsiteY8" fmla="*/ 803167 h 1215489"/>
                  <a:gd name="connsiteX9" fmla="*/ 178306 w 1901647"/>
                  <a:gd name="connsiteY9" fmla="*/ 267777 h 1215489"/>
                  <a:gd name="connsiteX10" fmla="*/ 1569958 w 1901647"/>
                  <a:gd name="connsiteY10" fmla="*/ 151892 h 1215489"/>
                  <a:gd name="connsiteX0" fmla="*/ 1569958 w 2261085"/>
                  <a:gd name="connsiteY0" fmla="*/ 151892 h 1215489"/>
                  <a:gd name="connsiteX1" fmla="*/ 1254274 w 2261085"/>
                  <a:gd name="connsiteY1" fmla="*/ 272207 h 1215489"/>
                  <a:gd name="connsiteX2" fmla="*/ 479288 w 2261085"/>
                  <a:gd name="connsiteY2" fmla="*/ 366016 h 1215489"/>
                  <a:gd name="connsiteX3" fmla="*/ 868309 w 2261085"/>
                  <a:gd name="connsiteY3" fmla="*/ 594617 h 1215489"/>
                  <a:gd name="connsiteX4" fmla="*/ 1714529 w 2261085"/>
                  <a:gd name="connsiteY4" fmla="*/ 514406 h 1215489"/>
                  <a:gd name="connsiteX5" fmla="*/ 1886982 w 2261085"/>
                  <a:gd name="connsiteY5" fmla="*/ 1176144 h 1215489"/>
                  <a:gd name="connsiteX6" fmla="*/ 1381656 w 2261085"/>
                  <a:gd name="connsiteY6" fmla="*/ 1128018 h 1215489"/>
                  <a:gd name="connsiteX7" fmla="*/ 1466831 w 2261085"/>
                  <a:gd name="connsiteY7" fmla="*/ 728988 h 1215489"/>
                  <a:gd name="connsiteX8" fmla="*/ 475278 w 2261085"/>
                  <a:gd name="connsiteY8" fmla="*/ 803167 h 1215489"/>
                  <a:gd name="connsiteX9" fmla="*/ 178306 w 2261085"/>
                  <a:gd name="connsiteY9" fmla="*/ 267777 h 1215489"/>
                  <a:gd name="connsiteX10" fmla="*/ 1569958 w 2261085"/>
                  <a:gd name="connsiteY10" fmla="*/ 151892 h 1215489"/>
                  <a:gd name="connsiteX0" fmla="*/ 1569958 w 2267242"/>
                  <a:gd name="connsiteY0" fmla="*/ 151892 h 1225338"/>
                  <a:gd name="connsiteX1" fmla="*/ 1254274 w 2267242"/>
                  <a:gd name="connsiteY1" fmla="*/ 272207 h 1225338"/>
                  <a:gd name="connsiteX2" fmla="*/ 479288 w 2267242"/>
                  <a:gd name="connsiteY2" fmla="*/ 366016 h 1225338"/>
                  <a:gd name="connsiteX3" fmla="*/ 868309 w 2267242"/>
                  <a:gd name="connsiteY3" fmla="*/ 594617 h 1225338"/>
                  <a:gd name="connsiteX4" fmla="*/ 1714529 w 2267242"/>
                  <a:gd name="connsiteY4" fmla="*/ 514406 h 1225338"/>
                  <a:gd name="connsiteX5" fmla="*/ 1895003 w 2267242"/>
                  <a:gd name="connsiteY5" fmla="*/ 1188176 h 1225338"/>
                  <a:gd name="connsiteX6" fmla="*/ 1381656 w 2267242"/>
                  <a:gd name="connsiteY6" fmla="*/ 1128018 h 1225338"/>
                  <a:gd name="connsiteX7" fmla="*/ 1466831 w 2267242"/>
                  <a:gd name="connsiteY7" fmla="*/ 728988 h 1225338"/>
                  <a:gd name="connsiteX8" fmla="*/ 475278 w 2267242"/>
                  <a:gd name="connsiteY8" fmla="*/ 803167 h 1225338"/>
                  <a:gd name="connsiteX9" fmla="*/ 178306 w 2267242"/>
                  <a:gd name="connsiteY9" fmla="*/ 267777 h 1225338"/>
                  <a:gd name="connsiteX10" fmla="*/ 1569958 w 2267242"/>
                  <a:gd name="connsiteY10" fmla="*/ 151892 h 1225338"/>
                  <a:gd name="connsiteX0" fmla="*/ 1569958 w 2304431"/>
                  <a:gd name="connsiteY0" fmla="*/ 151892 h 1225338"/>
                  <a:gd name="connsiteX1" fmla="*/ 1254274 w 2304431"/>
                  <a:gd name="connsiteY1" fmla="*/ 272207 h 1225338"/>
                  <a:gd name="connsiteX2" fmla="*/ 479288 w 2304431"/>
                  <a:gd name="connsiteY2" fmla="*/ 366016 h 1225338"/>
                  <a:gd name="connsiteX3" fmla="*/ 868309 w 2304431"/>
                  <a:gd name="connsiteY3" fmla="*/ 594617 h 1225338"/>
                  <a:gd name="connsiteX4" fmla="*/ 1714529 w 2304431"/>
                  <a:gd name="connsiteY4" fmla="*/ 514406 h 1225338"/>
                  <a:gd name="connsiteX5" fmla="*/ 1895003 w 2304431"/>
                  <a:gd name="connsiteY5" fmla="*/ 1188176 h 1225338"/>
                  <a:gd name="connsiteX6" fmla="*/ 1381656 w 2304431"/>
                  <a:gd name="connsiteY6" fmla="*/ 1128018 h 1225338"/>
                  <a:gd name="connsiteX7" fmla="*/ 1466831 w 2304431"/>
                  <a:gd name="connsiteY7" fmla="*/ 728988 h 1225338"/>
                  <a:gd name="connsiteX8" fmla="*/ 475278 w 2304431"/>
                  <a:gd name="connsiteY8" fmla="*/ 803167 h 1225338"/>
                  <a:gd name="connsiteX9" fmla="*/ 178306 w 2304431"/>
                  <a:gd name="connsiteY9" fmla="*/ 267777 h 1225338"/>
                  <a:gd name="connsiteX10" fmla="*/ 1569958 w 2304431"/>
                  <a:gd name="connsiteY10" fmla="*/ 151892 h 1225338"/>
                  <a:gd name="connsiteX0" fmla="*/ 1569958 w 2304431"/>
                  <a:gd name="connsiteY0" fmla="*/ 151892 h 1225338"/>
                  <a:gd name="connsiteX1" fmla="*/ 1254274 w 2304431"/>
                  <a:gd name="connsiteY1" fmla="*/ 272207 h 1225338"/>
                  <a:gd name="connsiteX2" fmla="*/ 479288 w 2304431"/>
                  <a:gd name="connsiteY2" fmla="*/ 366016 h 1225338"/>
                  <a:gd name="connsiteX3" fmla="*/ 868309 w 2304431"/>
                  <a:gd name="connsiteY3" fmla="*/ 594617 h 1225338"/>
                  <a:gd name="connsiteX4" fmla="*/ 1714529 w 2304431"/>
                  <a:gd name="connsiteY4" fmla="*/ 514406 h 1225338"/>
                  <a:gd name="connsiteX5" fmla="*/ 1895003 w 2304431"/>
                  <a:gd name="connsiteY5" fmla="*/ 1188176 h 1225338"/>
                  <a:gd name="connsiteX6" fmla="*/ 1381656 w 2304431"/>
                  <a:gd name="connsiteY6" fmla="*/ 1128018 h 1225338"/>
                  <a:gd name="connsiteX7" fmla="*/ 1466831 w 2304431"/>
                  <a:gd name="connsiteY7" fmla="*/ 728988 h 1225338"/>
                  <a:gd name="connsiteX8" fmla="*/ 475278 w 2304431"/>
                  <a:gd name="connsiteY8" fmla="*/ 803167 h 1225338"/>
                  <a:gd name="connsiteX9" fmla="*/ 178306 w 2304431"/>
                  <a:gd name="connsiteY9" fmla="*/ 267777 h 1225338"/>
                  <a:gd name="connsiteX10" fmla="*/ 1569958 w 2304431"/>
                  <a:gd name="connsiteY10" fmla="*/ 151892 h 1225338"/>
                  <a:gd name="connsiteX0" fmla="*/ 1569958 w 2304431"/>
                  <a:gd name="connsiteY0" fmla="*/ 151892 h 1225338"/>
                  <a:gd name="connsiteX1" fmla="*/ 1254274 w 2304431"/>
                  <a:gd name="connsiteY1" fmla="*/ 272207 h 1225338"/>
                  <a:gd name="connsiteX2" fmla="*/ 479288 w 2304431"/>
                  <a:gd name="connsiteY2" fmla="*/ 366016 h 1225338"/>
                  <a:gd name="connsiteX3" fmla="*/ 868309 w 2304431"/>
                  <a:gd name="connsiteY3" fmla="*/ 594617 h 1225338"/>
                  <a:gd name="connsiteX4" fmla="*/ 1714529 w 2304431"/>
                  <a:gd name="connsiteY4" fmla="*/ 514406 h 1225338"/>
                  <a:gd name="connsiteX5" fmla="*/ 1895003 w 2304431"/>
                  <a:gd name="connsiteY5" fmla="*/ 1188176 h 1225338"/>
                  <a:gd name="connsiteX6" fmla="*/ 1381656 w 2304431"/>
                  <a:gd name="connsiteY6" fmla="*/ 1128018 h 1225338"/>
                  <a:gd name="connsiteX7" fmla="*/ 1466831 w 2304431"/>
                  <a:gd name="connsiteY7" fmla="*/ 728988 h 1225338"/>
                  <a:gd name="connsiteX8" fmla="*/ 475278 w 2304431"/>
                  <a:gd name="connsiteY8" fmla="*/ 803167 h 1225338"/>
                  <a:gd name="connsiteX9" fmla="*/ 178306 w 2304431"/>
                  <a:gd name="connsiteY9" fmla="*/ 267777 h 1225338"/>
                  <a:gd name="connsiteX10" fmla="*/ 1569958 w 2304431"/>
                  <a:gd name="connsiteY10" fmla="*/ 151892 h 1225338"/>
                  <a:gd name="connsiteX0" fmla="*/ 1569958 w 2308157"/>
                  <a:gd name="connsiteY0" fmla="*/ 151892 h 1225338"/>
                  <a:gd name="connsiteX1" fmla="*/ 1254274 w 2308157"/>
                  <a:gd name="connsiteY1" fmla="*/ 272207 h 1225338"/>
                  <a:gd name="connsiteX2" fmla="*/ 479288 w 2308157"/>
                  <a:gd name="connsiteY2" fmla="*/ 366016 h 1225338"/>
                  <a:gd name="connsiteX3" fmla="*/ 868309 w 2308157"/>
                  <a:gd name="connsiteY3" fmla="*/ 594617 h 1225338"/>
                  <a:gd name="connsiteX4" fmla="*/ 1714529 w 2308157"/>
                  <a:gd name="connsiteY4" fmla="*/ 514406 h 1225338"/>
                  <a:gd name="connsiteX5" fmla="*/ 1895003 w 2308157"/>
                  <a:gd name="connsiteY5" fmla="*/ 1188176 h 1225338"/>
                  <a:gd name="connsiteX6" fmla="*/ 1381656 w 2308157"/>
                  <a:gd name="connsiteY6" fmla="*/ 1128018 h 1225338"/>
                  <a:gd name="connsiteX7" fmla="*/ 1466831 w 2308157"/>
                  <a:gd name="connsiteY7" fmla="*/ 728988 h 1225338"/>
                  <a:gd name="connsiteX8" fmla="*/ 475278 w 2308157"/>
                  <a:gd name="connsiteY8" fmla="*/ 803167 h 1225338"/>
                  <a:gd name="connsiteX9" fmla="*/ 178306 w 2308157"/>
                  <a:gd name="connsiteY9" fmla="*/ 267777 h 1225338"/>
                  <a:gd name="connsiteX10" fmla="*/ 1569958 w 2308157"/>
                  <a:gd name="connsiteY10" fmla="*/ 151892 h 1225338"/>
                  <a:gd name="connsiteX0" fmla="*/ 1569958 w 2308157"/>
                  <a:gd name="connsiteY0" fmla="*/ 151892 h 1225338"/>
                  <a:gd name="connsiteX1" fmla="*/ 1254274 w 2308157"/>
                  <a:gd name="connsiteY1" fmla="*/ 272207 h 1225338"/>
                  <a:gd name="connsiteX2" fmla="*/ 479288 w 2308157"/>
                  <a:gd name="connsiteY2" fmla="*/ 366016 h 1225338"/>
                  <a:gd name="connsiteX3" fmla="*/ 868309 w 2308157"/>
                  <a:gd name="connsiteY3" fmla="*/ 594617 h 1225338"/>
                  <a:gd name="connsiteX4" fmla="*/ 1714529 w 2308157"/>
                  <a:gd name="connsiteY4" fmla="*/ 514406 h 1225338"/>
                  <a:gd name="connsiteX5" fmla="*/ 1895003 w 2308157"/>
                  <a:gd name="connsiteY5" fmla="*/ 1188176 h 1225338"/>
                  <a:gd name="connsiteX6" fmla="*/ 1381656 w 2308157"/>
                  <a:gd name="connsiteY6" fmla="*/ 1128018 h 1225338"/>
                  <a:gd name="connsiteX7" fmla="*/ 1466831 w 2308157"/>
                  <a:gd name="connsiteY7" fmla="*/ 728988 h 1225338"/>
                  <a:gd name="connsiteX8" fmla="*/ 475278 w 2308157"/>
                  <a:gd name="connsiteY8" fmla="*/ 803167 h 1225338"/>
                  <a:gd name="connsiteX9" fmla="*/ 178306 w 2308157"/>
                  <a:gd name="connsiteY9" fmla="*/ 267777 h 1225338"/>
                  <a:gd name="connsiteX10" fmla="*/ 1569958 w 2308157"/>
                  <a:gd name="connsiteY10" fmla="*/ 151892 h 1225338"/>
                  <a:gd name="connsiteX0" fmla="*/ 1569958 w 2274323"/>
                  <a:gd name="connsiteY0" fmla="*/ 151892 h 1225338"/>
                  <a:gd name="connsiteX1" fmla="*/ 1254274 w 2274323"/>
                  <a:gd name="connsiteY1" fmla="*/ 272207 h 1225338"/>
                  <a:gd name="connsiteX2" fmla="*/ 479288 w 2274323"/>
                  <a:gd name="connsiteY2" fmla="*/ 366016 h 1225338"/>
                  <a:gd name="connsiteX3" fmla="*/ 868309 w 2274323"/>
                  <a:gd name="connsiteY3" fmla="*/ 594617 h 1225338"/>
                  <a:gd name="connsiteX4" fmla="*/ 1714529 w 2274323"/>
                  <a:gd name="connsiteY4" fmla="*/ 514406 h 1225338"/>
                  <a:gd name="connsiteX5" fmla="*/ 1895003 w 2274323"/>
                  <a:gd name="connsiteY5" fmla="*/ 1188176 h 1225338"/>
                  <a:gd name="connsiteX6" fmla="*/ 1381656 w 2274323"/>
                  <a:gd name="connsiteY6" fmla="*/ 1128018 h 1225338"/>
                  <a:gd name="connsiteX7" fmla="*/ 1466831 w 2274323"/>
                  <a:gd name="connsiteY7" fmla="*/ 728988 h 1225338"/>
                  <a:gd name="connsiteX8" fmla="*/ 475278 w 2274323"/>
                  <a:gd name="connsiteY8" fmla="*/ 803167 h 1225338"/>
                  <a:gd name="connsiteX9" fmla="*/ 178306 w 2274323"/>
                  <a:gd name="connsiteY9" fmla="*/ 267777 h 1225338"/>
                  <a:gd name="connsiteX10" fmla="*/ 1569958 w 2274323"/>
                  <a:gd name="connsiteY10" fmla="*/ 151892 h 1225338"/>
                  <a:gd name="connsiteX0" fmla="*/ 1569958 w 2273218"/>
                  <a:gd name="connsiteY0" fmla="*/ 151892 h 1225338"/>
                  <a:gd name="connsiteX1" fmla="*/ 1254274 w 2273218"/>
                  <a:gd name="connsiteY1" fmla="*/ 272207 h 1225338"/>
                  <a:gd name="connsiteX2" fmla="*/ 479288 w 2273218"/>
                  <a:gd name="connsiteY2" fmla="*/ 366016 h 1225338"/>
                  <a:gd name="connsiteX3" fmla="*/ 868309 w 2273218"/>
                  <a:gd name="connsiteY3" fmla="*/ 594617 h 1225338"/>
                  <a:gd name="connsiteX4" fmla="*/ 1710519 w 2273218"/>
                  <a:gd name="connsiteY4" fmla="*/ 510395 h 1225338"/>
                  <a:gd name="connsiteX5" fmla="*/ 1895003 w 2273218"/>
                  <a:gd name="connsiteY5" fmla="*/ 1188176 h 1225338"/>
                  <a:gd name="connsiteX6" fmla="*/ 1381656 w 2273218"/>
                  <a:gd name="connsiteY6" fmla="*/ 1128018 h 1225338"/>
                  <a:gd name="connsiteX7" fmla="*/ 1466831 w 2273218"/>
                  <a:gd name="connsiteY7" fmla="*/ 728988 h 1225338"/>
                  <a:gd name="connsiteX8" fmla="*/ 475278 w 2273218"/>
                  <a:gd name="connsiteY8" fmla="*/ 803167 h 1225338"/>
                  <a:gd name="connsiteX9" fmla="*/ 178306 w 2273218"/>
                  <a:gd name="connsiteY9" fmla="*/ 267777 h 1225338"/>
                  <a:gd name="connsiteX10" fmla="*/ 1569958 w 2273218"/>
                  <a:gd name="connsiteY10" fmla="*/ 151892 h 1225338"/>
                  <a:gd name="connsiteX0" fmla="*/ 1569958 w 2273218"/>
                  <a:gd name="connsiteY0" fmla="*/ 151892 h 1225338"/>
                  <a:gd name="connsiteX1" fmla="*/ 1254274 w 2273218"/>
                  <a:gd name="connsiteY1" fmla="*/ 272207 h 1225338"/>
                  <a:gd name="connsiteX2" fmla="*/ 479288 w 2273218"/>
                  <a:gd name="connsiteY2" fmla="*/ 366016 h 1225338"/>
                  <a:gd name="connsiteX3" fmla="*/ 868309 w 2273218"/>
                  <a:gd name="connsiteY3" fmla="*/ 594617 h 1225338"/>
                  <a:gd name="connsiteX4" fmla="*/ 1710519 w 2273218"/>
                  <a:gd name="connsiteY4" fmla="*/ 510395 h 1225338"/>
                  <a:gd name="connsiteX5" fmla="*/ 1895003 w 2273218"/>
                  <a:gd name="connsiteY5" fmla="*/ 1188176 h 1225338"/>
                  <a:gd name="connsiteX6" fmla="*/ 1381656 w 2273218"/>
                  <a:gd name="connsiteY6" fmla="*/ 1128018 h 1225338"/>
                  <a:gd name="connsiteX7" fmla="*/ 1466831 w 2273218"/>
                  <a:gd name="connsiteY7" fmla="*/ 728988 h 1225338"/>
                  <a:gd name="connsiteX8" fmla="*/ 475278 w 2273218"/>
                  <a:gd name="connsiteY8" fmla="*/ 803167 h 1225338"/>
                  <a:gd name="connsiteX9" fmla="*/ 178306 w 2273218"/>
                  <a:gd name="connsiteY9" fmla="*/ 267777 h 1225338"/>
                  <a:gd name="connsiteX10" fmla="*/ 1569958 w 2273218"/>
                  <a:gd name="connsiteY10" fmla="*/ 151892 h 1225338"/>
                  <a:gd name="connsiteX0" fmla="*/ 1569958 w 2264314"/>
                  <a:gd name="connsiteY0" fmla="*/ 151892 h 1225338"/>
                  <a:gd name="connsiteX1" fmla="*/ 1254274 w 2264314"/>
                  <a:gd name="connsiteY1" fmla="*/ 272207 h 1225338"/>
                  <a:gd name="connsiteX2" fmla="*/ 479288 w 2264314"/>
                  <a:gd name="connsiteY2" fmla="*/ 366016 h 1225338"/>
                  <a:gd name="connsiteX3" fmla="*/ 868309 w 2264314"/>
                  <a:gd name="connsiteY3" fmla="*/ 594617 h 1225338"/>
                  <a:gd name="connsiteX4" fmla="*/ 1710519 w 2264314"/>
                  <a:gd name="connsiteY4" fmla="*/ 510395 h 1225338"/>
                  <a:gd name="connsiteX5" fmla="*/ 1895003 w 2264314"/>
                  <a:gd name="connsiteY5" fmla="*/ 1188176 h 1225338"/>
                  <a:gd name="connsiteX6" fmla="*/ 1381656 w 2264314"/>
                  <a:gd name="connsiteY6" fmla="*/ 1128018 h 1225338"/>
                  <a:gd name="connsiteX7" fmla="*/ 1466831 w 2264314"/>
                  <a:gd name="connsiteY7" fmla="*/ 728988 h 1225338"/>
                  <a:gd name="connsiteX8" fmla="*/ 475278 w 2264314"/>
                  <a:gd name="connsiteY8" fmla="*/ 803167 h 1225338"/>
                  <a:gd name="connsiteX9" fmla="*/ 178306 w 2264314"/>
                  <a:gd name="connsiteY9" fmla="*/ 267777 h 1225338"/>
                  <a:gd name="connsiteX10" fmla="*/ 1569958 w 2264314"/>
                  <a:gd name="connsiteY10" fmla="*/ 151892 h 1225338"/>
                  <a:gd name="connsiteX0" fmla="*/ 1569958 w 2264314"/>
                  <a:gd name="connsiteY0" fmla="*/ 151892 h 1225338"/>
                  <a:gd name="connsiteX1" fmla="*/ 1254274 w 2264314"/>
                  <a:gd name="connsiteY1" fmla="*/ 272207 h 1225338"/>
                  <a:gd name="connsiteX2" fmla="*/ 479288 w 2264314"/>
                  <a:gd name="connsiteY2" fmla="*/ 366016 h 1225338"/>
                  <a:gd name="connsiteX3" fmla="*/ 868309 w 2264314"/>
                  <a:gd name="connsiteY3" fmla="*/ 594617 h 1225338"/>
                  <a:gd name="connsiteX4" fmla="*/ 1710519 w 2264314"/>
                  <a:gd name="connsiteY4" fmla="*/ 510395 h 1225338"/>
                  <a:gd name="connsiteX5" fmla="*/ 1895003 w 2264314"/>
                  <a:gd name="connsiteY5" fmla="*/ 1188176 h 1225338"/>
                  <a:gd name="connsiteX6" fmla="*/ 1381656 w 2264314"/>
                  <a:gd name="connsiteY6" fmla="*/ 1128018 h 1225338"/>
                  <a:gd name="connsiteX7" fmla="*/ 1466831 w 2264314"/>
                  <a:gd name="connsiteY7" fmla="*/ 728988 h 1225338"/>
                  <a:gd name="connsiteX8" fmla="*/ 475278 w 2264314"/>
                  <a:gd name="connsiteY8" fmla="*/ 803167 h 1225338"/>
                  <a:gd name="connsiteX9" fmla="*/ 178306 w 2264314"/>
                  <a:gd name="connsiteY9" fmla="*/ 267777 h 1225338"/>
                  <a:gd name="connsiteX10" fmla="*/ 1569958 w 2264314"/>
                  <a:gd name="connsiteY10" fmla="*/ 151892 h 1225338"/>
                  <a:gd name="connsiteX0" fmla="*/ 1569958 w 2274999"/>
                  <a:gd name="connsiteY0" fmla="*/ 151892 h 1225338"/>
                  <a:gd name="connsiteX1" fmla="*/ 1254274 w 2274999"/>
                  <a:gd name="connsiteY1" fmla="*/ 272207 h 1225338"/>
                  <a:gd name="connsiteX2" fmla="*/ 479288 w 2274999"/>
                  <a:gd name="connsiteY2" fmla="*/ 366016 h 1225338"/>
                  <a:gd name="connsiteX3" fmla="*/ 868309 w 2274999"/>
                  <a:gd name="connsiteY3" fmla="*/ 594617 h 1225338"/>
                  <a:gd name="connsiteX4" fmla="*/ 1710519 w 2274999"/>
                  <a:gd name="connsiteY4" fmla="*/ 510395 h 1225338"/>
                  <a:gd name="connsiteX5" fmla="*/ 1895003 w 2274999"/>
                  <a:gd name="connsiteY5" fmla="*/ 1188176 h 1225338"/>
                  <a:gd name="connsiteX6" fmla="*/ 1381656 w 2274999"/>
                  <a:gd name="connsiteY6" fmla="*/ 1128018 h 1225338"/>
                  <a:gd name="connsiteX7" fmla="*/ 1466831 w 2274999"/>
                  <a:gd name="connsiteY7" fmla="*/ 728988 h 1225338"/>
                  <a:gd name="connsiteX8" fmla="*/ 475278 w 2274999"/>
                  <a:gd name="connsiteY8" fmla="*/ 803167 h 1225338"/>
                  <a:gd name="connsiteX9" fmla="*/ 178306 w 2274999"/>
                  <a:gd name="connsiteY9" fmla="*/ 267777 h 1225338"/>
                  <a:gd name="connsiteX10" fmla="*/ 1569958 w 2274999"/>
                  <a:gd name="connsiteY10" fmla="*/ 151892 h 1225338"/>
                  <a:gd name="connsiteX0" fmla="*/ 1569958 w 2274999"/>
                  <a:gd name="connsiteY0" fmla="*/ 151892 h 1234120"/>
                  <a:gd name="connsiteX1" fmla="*/ 1254274 w 2274999"/>
                  <a:gd name="connsiteY1" fmla="*/ 272207 h 1234120"/>
                  <a:gd name="connsiteX2" fmla="*/ 479288 w 2274999"/>
                  <a:gd name="connsiteY2" fmla="*/ 366016 h 1234120"/>
                  <a:gd name="connsiteX3" fmla="*/ 868309 w 2274999"/>
                  <a:gd name="connsiteY3" fmla="*/ 594617 h 1234120"/>
                  <a:gd name="connsiteX4" fmla="*/ 1710519 w 2274999"/>
                  <a:gd name="connsiteY4" fmla="*/ 510395 h 1234120"/>
                  <a:gd name="connsiteX5" fmla="*/ 1895003 w 2274999"/>
                  <a:gd name="connsiteY5" fmla="*/ 1188176 h 1234120"/>
                  <a:gd name="connsiteX6" fmla="*/ 1497960 w 2274999"/>
                  <a:gd name="connsiteY6" fmla="*/ 1168122 h 1234120"/>
                  <a:gd name="connsiteX7" fmla="*/ 1381656 w 2274999"/>
                  <a:gd name="connsiteY7" fmla="*/ 1128018 h 1234120"/>
                  <a:gd name="connsiteX8" fmla="*/ 1466831 w 2274999"/>
                  <a:gd name="connsiteY8" fmla="*/ 728988 h 1234120"/>
                  <a:gd name="connsiteX9" fmla="*/ 475278 w 2274999"/>
                  <a:gd name="connsiteY9" fmla="*/ 803167 h 1234120"/>
                  <a:gd name="connsiteX10" fmla="*/ 178306 w 2274999"/>
                  <a:gd name="connsiteY10" fmla="*/ 267777 h 1234120"/>
                  <a:gd name="connsiteX11" fmla="*/ 1569958 w 2274999"/>
                  <a:gd name="connsiteY11" fmla="*/ 151892 h 1234120"/>
                  <a:gd name="connsiteX0" fmla="*/ 1569958 w 2274999"/>
                  <a:gd name="connsiteY0" fmla="*/ 151892 h 1245478"/>
                  <a:gd name="connsiteX1" fmla="*/ 1254274 w 2274999"/>
                  <a:gd name="connsiteY1" fmla="*/ 272207 h 1245478"/>
                  <a:gd name="connsiteX2" fmla="*/ 479288 w 2274999"/>
                  <a:gd name="connsiteY2" fmla="*/ 366016 h 1245478"/>
                  <a:gd name="connsiteX3" fmla="*/ 868309 w 2274999"/>
                  <a:gd name="connsiteY3" fmla="*/ 594617 h 1245478"/>
                  <a:gd name="connsiteX4" fmla="*/ 1710519 w 2274999"/>
                  <a:gd name="connsiteY4" fmla="*/ 510395 h 1245478"/>
                  <a:gd name="connsiteX5" fmla="*/ 1895003 w 2274999"/>
                  <a:gd name="connsiteY5" fmla="*/ 1188176 h 1245478"/>
                  <a:gd name="connsiteX6" fmla="*/ 683823 w 2274999"/>
                  <a:gd name="connsiteY6" fmla="*/ 1208227 h 1245478"/>
                  <a:gd name="connsiteX7" fmla="*/ 1381656 w 2274999"/>
                  <a:gd name="connsiteY7" fmla="*/ 1128018 h 1245478"/>
                  <a:gd name="connsiteX8" fmla="*/ 1466831 w 2274999"/>
                  <a:gd name="connsiteY8" fmla="*/ 728988 h 1245478"/>
                  <a:gd name="connsiteX9" fmla="*/ 475278 w 2274999"/>
                  <a:gd name="connsiteY9" fmla="*/ 803167 h 1245478"/>
                  <a:gd name="connsiteX10" fmla="*/ 178306 w 2274999"/>
                  <a:gd name="connsiteY10" fmla="*/ 267777 h 1245478"/>
                  <a:gd name="connsiteX11" fmla="*/ 1569958 w 2274999"/>
                  <a:gd name="connsiteY11" fmla="*/ 151892 h 1245478"/>
                  <a:gd name="connsiteX0" fmla="*/ 1569958 w 2274999"/>
                  <a:gd name="connsiteY0" fmla="*/ 151892 h 1245478"/>
                  <a:gd name="connsiteX1" fmla="*/ 1254274 w 2274999"/>
                  <a:gd name="connsiteY1" fmla="*/ 272207 h 1245478"/>
                  <a:gd name="connsiteX2" fmla="*/ 479288 w 2274999"/>
                  <a:gd name="connsiteY2" fmla="*/ 366016 h 1245478"/>
                  <a:gd name="connsiteX3" fmla="*/ 868309 w 2274999"/>
                  <a:gd name="connsiteY3" fmla="*/ 594617 h 1245478"/>
                  <a:gd name="connsiteX4" fmla="*/ 1710519 w 2274999"/>
                  <a:gd name="connsiteY4" fmla="*/ 510395 h 1245478"/>
                  <a:gd name="connsiteX5" fmla="*/ 1895003 w 2274999"/>
                  <a:gd name="connsiteY5" fmla="*/ 1188176 h 1245478"/>
                  <a:gd name="connsiteX6" fmla="*/ 683823 w 2274999"/>
                  <a:gd name="connsiteY6" fmla="*/ 1208227 h 1245478"/>
                  <a:gd name="connsiteX7" fmla="*/ 996645 w 2274999"/>
                  <a:gd name="connsiteY7" fmla="*/ 1188175 h 1245478"/>
                  <a:gd name="connsiteX8" fmla="*/ 1381656 w 2274999"/>
                  <a:gd name="connsiteY8" fmla="*/ 1128018 h 1245478"/>
                  <a:gd name="connsiteX9" fmla="*/ 1466831 w 2274999"/>
                  <a:gd name="connsiteY9" fmla="*/ 728988 h 1245478"/>
                  <a:gd name="connsiteX10" fmla="*/ 475278 w 2274999"/>
                  <a:gd name="connsiteY10" fmla="*/ 803167 h 1245478"/>
                  <a:gd name="connsiteX11" fmla="*/ 178306 w 2274999"/>
                  <a:gd name="connsiteY11" fmla="*/ 267777 h 1245478"/>
                  <a:gd name="connsiteX12" fmla="*/ 1569958 w 2274999"/>
                  <a:gd name="connsiteY12" fmla="*/ 151892 h 1245478"/>
                  <a:gd name="connsiteX0" fmla="*/ 1569958 w 2274999"/>
                  <a:gd name="connsiteY0" fmla="*/ 151892 h 1245478"/>
                  <a:gd name="connsiteX1" fmla="*/ 1254274 w 2274999"/>
                  <a:gd name="connsiteY1" fmla="*/ 272207 h 1245478"/>
                  <a:gd name="connsiteX2" fmla="*/ 479288 w 2274999"/>
                  <a:gd name="connsiteY2" fmla="*/ 366016 h 1245478"/>
                  <a:gd name="connsiteX3" fmla="*/ 868309 w 2274999"/>
                  <a:gd name="connsiteY3" fmla="*/ 594617 h 1245478"/>
                  <a:gd name="connsiteX4" fmla="*/ 1710519 w 2274999"/>
                  <a:gd name="connsiteY4" fmla="*/ 510395 h 1245478"/>
                  <a:gd name="connsiteX5" fmla="*/ 1895003 w 2274999"/>
                  <a:gd name="connsiteY5" fmla="*/ 1188176 h 1245478"/>
                  <a:gd name="connsiteX6" fmla="*/ 683823 w 2274999"/>
                  <a:gd name="connsiteY6" fmla="*/ 1208227 h 1245478"/>
                  <a:gd name="connsiteX7" fmla="*/ 988624 w 2274999"/>
                  <a:gd name="connsiteY7" fmla="*/ 1091922 h 1245478"/>
                  <a:gd name="connsiteX8" fmla="*/ 1381656 w 2274999"/>
                  <a:gd name="connsiteY8" fmla="*/ 1128018 h 1245478"/>
                  <a:gd name="connsiteX9" fmla="*/ 1466831 w 2274999"/>
                  <a:gd name="connsiteY9" fmla="*/ 728988 h 1245478"/>
                  <a:gd name="connsiteX10" fmla="*/ 475278 w 2274999"/>
                  <a:gd name="connsiteY10" fmla="*/ 803167 h 1245478"/>
                  <a:gd name="connsiteX11" fmla="*/ 178306 w 2274999"/>
                  <a:gd name="connsiteY11" fmla="*/ 267777 h 1245478"/>
                  <a:gd name="connsiteX12" fmla="*/ 1569958 w 2274999"/>
                  <a:gd name="connsiteY12" fmla="*/ 151892 h 1245478"/>
                  <a:gd name="connsiteX0" fmla="*/ 1569958 w 2274999"/>
                  <a:gd name="connsiteY0" fmla="*/ 151892 h 1245478"/>
                  <a:gd name="connsiteX1" fmla="*/ 1254274 w 2274999"/>
                  <a:gd name="connsiteY1" fmla="*/ 272207 h 1245478"/>
                  <a:gd name="connsiteX2" fmla="*/ 479288 w 2274999"/>
                  <a:gd name="connsiteY2" fmla="*/ 366016 h 1245478"/>
                  <a:gd name="connsiteX3" fmla="*/ 868309 w 2274999"/>
                  <a:gd name="connsiteY3" fmla="*/ 594617 h 1245478"/>
                  <a:gd name="connsiteX4" fmla="*/ 1710519 w 2274999"/>
                  <a:gd name="connsiteY4" fmla="*/ 510395 h 1245478"/>
                  <a:gd name="connsiteX5" fmla="*/ 1895003 w 2274999"/>
                  <a:gd name="connsiteY5" fmla="*/ 1188176 h 1245478"/>
                  <a:gd name="connsiteX6" fmla="*/ 675802 w 2274999"/>
                  <a:gd name="connsiteY6" fmla="*/ 1208227 h 1245478"/>
                  <a:gd name="connsiteX7" fmla="*/ 988624 w 2274999"/>
                  <a:gd name="connsiteY7" fmla="*/ 1091922 h 1245478"/>
                  <a:gd name="connsiteX8" fmla="*/ 1381656 w 2274999"/>
                  <a:gd name="connsiteY8" fmla="*/ 1128018 h 1245478"/>
                  <a:gd name="connsiteX9" fmla="*/ 1466831 w 2274999"/>
                  <a:gd name="connsiteY9" fmla="*/ 728988 h 1245478"/>
                  <a:gd name="connsiteX10" fmla="*/ 475278 w 2274999"/>
                  <a:gd name="connsiteY10" fmla="*/ 803167 h 1245478"/>
                  <a:gd name="connsiteX11" fmla="*/ 178306 w 2274999"/>
                  <a:gd name="connsiteY11" fmla="*/ 267777 h 1245478"/>
                  <a:gd name="connsiteX12" fmla="*/ 1569958 w 2274999"/>
                  <a:gd name="connsiteY12" fmla="*/ 151892 h 1245478"/>
                  <a:gd name="connsiteX0" fmla="*/ 1569958 w 2274999"/>
                  <a:gd name="connsiteY0" fmla="*/ 151892 h 1245478"/>
                  <a:gd name="connsiteX1" fmla="*/ 1254274 w 2274999"/>
                  <a:gd name="connsiteY1" fmla="*/ 272207 h 1245478"/>
                  <a:gd name="connsiteX2" fmla="*/ 479288 w 2274999"/>
                  <a:gd name="connsiteY2" fmla="*/ 366016 h 1245478"/>
                  <a:gd name="connsiteX3" fmla="*/ 868309 w 2274999"/>
                  <a:gd name="connsiteY3" fmla="*/ 594617 h 1245478"/>
                  <a:gd name="connsiteX4" fmla="*/ 1710519 w 2274999"/>
                  <a:gd name="connsiteY4" fmla="*/ 510395 h 1245478"/>
                  <a:gd name="connsiteX5" fmla="*/ 1895003 w 2274999"/>
                  <a:gd name="connsiteY5" fmla="*/ 1188176 h 1245478"/>
                  <a:gd name="connsiteX6" fmla="*/ 675802 w 2274999"/>
                  <a:gd name="connsiteY6" fmla="*/ 1208227 h 1245478"/>
                  <a:gd name="connsiteX7" fmla="*/ 988624 w 2274999"/>
                  <a:gd name="connsiteY7" fmla="*/ 1091922 h 1245478"/>
                  <a:gd name="connsiteX8" fmla="*/ 1381656 w 2274999"/>
                  <a:gd name="connsiteY8" fmla="*/ 1128018 h 1245478"/>
                  <a:gd name="connsiteX9" fmla="*/ 1466831 w 2274999"/>
                  <a:gd name="connsiteY9" fmla="*/ 728988 h 1245478"/>
                  <a:gd name="connsiteX10" fmla="*/ 475278 w 2274999"/>
                  <a:gd name="connsiteY10" fmla="*/ 803167 h 1245478"/>
                  <a:gd name="connsiteX11" fmla="*/ 178306 w 2274999"/>
                  <a:gd name="connsiteY11" fmla="*/ 267777 h 1245478"/>
                  <a:gd name="connsiteX12" fmla="*/ 1569958 w 2274999"/>
                  <a:gd name="connsiteY12" fmla="*/ 151892 h 1245478"/>
                  <a:gd name="connsiteX0" fmla="*/ 1569958 w 2274999"/>
                  <a:gd name="connsiteY0" fmla="*/ 151892 h 1245478"/>
                  <a:gd name="connsiteX1" fmla="*/ 1254274 w 2274999"/>
                  <a:gd name="connsiteY1" fmla="*/ 272207 h 1245478"/>
                  <a:gd name="connsiteX2" fmla="*/ 479288 w 2274999"/>
                  <a:gd name="connsiteY2" fmla="*/ 366016 h 1245478"/>
                  <a:gd name="connsiteX3" fmla="*/ 868309 w 2274999"/>
                  <a:gd name="connsiteY3" fmla="*/ 594617 h 1245478"/>
                  <a:gd name="connsiteX4" fmla="*/ 1710519 w 2274999"/>
                  <a:gd name="connsiteY4" fmla="*/ 510395 h 1245478"/>
                  <a:gd name="connsiteX5" fmla="*/ 1895003 w 2274999"/>
                  <a:gd name="connsiteY5" fmla="*/ 1188176 h 1245478"/>
                  <a:gd name="connsiteX6" fmla="*/ 675802 w 2274999"/>
                  <a:gd name="connsiteY6" fmla="*/ 1208227 h 1245478"/>
                  <a:gd name="connsiteX7" fmla="*/ 988624 w 2274999"/>
                  <a:gd name="connsiteY7" fmla="*/ 1091922 h 1245478"/>
                  <a:gd name="connsiteX8" fmla="*/ 1381656 w 2274999"/>
                  <a:gd name="connsiteY8" fmla="*/ 1128018 h 1245478"/>
                  <a:gd name="connsiteX9" fmla="*/ 1466831 w 2274999"/>
                  <a:gd name="connsiteY9" fmla="*/ 728988 h 1245478"/>
                  <a:gd name="connsiteX10" fmla="*/ 475278 w 2274999"/>
                  <a:gd name="connsiteY10" fmla="*/ 803167 h 1245478"/>
                  <a:gd name="connsiteX11" fmla="*/ 178306 w 2274999"/>
                  <a:gd name="connsiteY11" fmla="*/ 267777 h 1245478"/>
                  <a:gd name="connsiteX12" fmla="*/ 1569958 w 2274999"/>
                  <a:gd name="connsiteY12" fmla="*/ 151892 h 1245478"/>
                  <a:gd name="connsiteX0" fmla="*/ 1569958 w 2274999"/>
                  <a:gd name="connsiteY0" fmla="*/ 151892 h 1360497"/>
                  <a:gd name="connsiteX1" fmla="*/ 1254274 w 2274999"/>
                  <a:gd name="connsiteY1" fmla="*/ 272207 h 1360497"/>
                  <a:gd name="connsiteX2" fmla="*/ 479288 w 2274999"/>
                  <a:gd name="connsiteY2" fmla="*/ 366016 h 1360497"/>
                  <a:gd name="connsiteX3" fmla="*/ 868309 w 2274999"/>
                  <a:gd name="connsiteY3" fmla="*/ 594617 h 1360497"/>
                  <a:gd name="connsiteX4" fmla="*/ 1710519 w 2274999"/>
                  <a:gd name="connsiteY4" fmla="*/ 510395 h 1360497"/>
                  <a:gd name="connsiteX5" fmla="*/ 1895003 w 2274999"/>
                  <a:gd name="connsiteY5" fmla="*/ 1188176 h 1360497"/>
                  <a:gd name="connsiteX6" fmla="*/ 675802 w 2274999"/>
                  <a:gd name="connsiteY6" fmla="*/ 1208227 h 1360497"/>
                  <a:gd name="connsiteX7" fmla="*/ 988624 w 2274999"/>
                  <a:gd name="connsiteY7" fmla="*/ 1091922 h 1360497"/>
                  <a:gd name="connsiteX8" fmla="*/ 1381656 w 2274999"/>
                  <a:gd name="connsiteY8" fmla="*/ 1128018 h 1360497"/>
                  <a:gd name="connsiteX9" fmla="*/ 1466831 w 2274999"/>
                  <a:gd name="connsiteY9" fmla="*/ 728988 h 1360497"/>
                  <a:gd name="connsiteX10" fmla="*/ 475278 w 2274999"/>
                  <a:gd name="connsiteY10" fmla="*/ 803167 h 1360497"/>
                  <a:gd name="connsiteX11" fmla="*/ 178306 w 2274999"/>
                  <a:gd name="connsiteY11" fmla="*/ 267777 h 1360497"/>
                  <a:gd name="connsiteX12" fmla="*/ 1569958 w 2274999"/>
                  <a:gd name="connsiteY12" fmla="*/ 151892 h 1360497"/>
                  <a:gd name="connsiteX0" fmla="*/ 1569958 w 2274999"/>
                  <a:gd name="connsiteY0" fmla="*/ 151892 h 1373644"/>
                  <a:gd name="connsiteX1" fmla="*/ 1254274 w 2274999"/>
                  <a:gd name="connsiteY1" fmla="*/ 272207 h 1373644"/>
                  <a:gd name="connsiteX2" fmla="*/ 479288 w 2274999"/>
                  <a:gd name="connsiteY2" fmla="*/ 366016 h 1373644"/>
                  <a:gd name="connsiteX3" fmla="*/ 868309 w 2274999"/>
                  <a:gd name="connsiteY3" fmla="*/ 594617 h 1373644"/>
                  <a:gd name="connsiteX4" fmla="*/ 1710519 w 2274999"/>
                  <a:gd name="connsiteY4" fmla="*/ 510395 h 1373644"/>
                  <a:gd name="connsiteX5" fmla="*/ 1895003 w 2274999"/>
                  <a:gd name="connsiteY5" fmla="*/ 1188176 h 1373644"/>
                  <a:gd name="connsiteX6" fmla="*/ 675802 w 2274999"/>
                  <a:gd name="connsiteY6" fmla="*/ 1208227 h 1373644"/>
                  <a:gd name="connsiteX7" fmla="*/ 988624 w 2274999"/>
                  <a:gd name="connsiteY7" fmla="*/ 1091922 h 1373644"/>
                  <a:gd name="connsiteX8" fmla="*/ 1381656 w 2274999"/>
                  <a:gd name="connsiteY8" fmla="*/ 1128018 h 1373644"/>
                  <a:gd name="connsiteX9" fmla="*/ 1466831 w 2274999"/>
                  <a:gd name="connsiteY9" fmla="*/ 728988 h 1373644"/>
                  <a:gd name="connsiteX10" fmla="*/ 475278 w 2274999"/>
                  <a:gd name="connsiteY10" fmla="*/ 803167 h 1373644"/>
                  <a:gd name="connsiteX11" fmla="*/ 178306 w 2274999"/>
                  <a:gd name="connsiteY11" fmla="*/ 267777 h 1373644"/>
                  <a:gd name="connsiteX12" fmla="*/ 1569958 w 2274999"/>
                  <a:gd name="connsiteY12" fmla="*/ 151892 h 1373644"/>
                  <a:gd name="connsiteX0" fmla="*/ 1569958 w 2274999"/>
                  <a:gd name="connsiteY0" fmla="*/ 151892 h 1373644"/>
                  <a:gd name="connsiteX1" fmla="*/ 1254274 w 2274999"/>
                  <a:gd name="connsiteY1" fmla="*/ 272207 h 1373644"/>
                  <a:gd name="connsiteX2" fmla="*/ 479288 w 2274999"/>
                  <a:gd name="connsiteY2" fmla="*/ 366016 h 1373644"/>
                  <a:gd name="connsiteX3" fmla="*/ 868309 w 2274999"/>
                  <a:gd name="connsiteY3" fmla="*/ 594617 h 1373644"/>
                  <a:gd name="connsiteX4" fmla="*/ 1710519 w 2274999"/>
                  <a:gd name="connsiteY4" fmla="*/ 510395 h 1373644"/>
                  <a:gd name="connsiteX5" fmla="*/ 1895003 w 2274999"/>
                  <a:gd name="connsiteY5" fmla="*/ 1188176 h 1373644"/>
                  <a:gd name="connsiteX6" fmla="*/ 675802 w 2274999"/>
                  <a:gd name="connsiteY6" fmla="*/ 1208227 h 1373644"/>
                  <a:gd name="connsiteX7" fmla="*/ 988624 w 2274999"/>
                  <a:gd name="connsiteY7" fmla="*/ 1091922 h 1373644"/>
                  <a:gd name="connsiteX8" fmla="*/ 1746614 w 2274999"/>
                  <a:gd name="connsiteY8" fmla="*/ 991660 h 1373644"/>
                  <a:gd name="connsiteX9" fmla="*/ 1466831 w 2274999"/>
                  <a:gd name="connsiteY9" fmla="*/ 728988 h 1373644"/>
                  <a:gd name="connsiteX10" fmla="*/ 475278 w 2274999"/>
                  <a:gd name="connsiteY10" fmla="*/ 803167 h 1373644"/>
                  <a:gd name="connsiteX11" fmla="*/ 178306 w 2274999"/>
                  <a:gd name="connsiteY11" fmla="*/ 267777 h 1373644"/>
                  <a:gd name="connsiteX12" fmla="*/ 1569958 w 2274999"/>
                  <a:gd name="connsiteY12" fmla="*/ 151892 h 1373644"/>
                  <a:gd name="connsiteX0" fmla="*/ 1569958 w 2274999"/>
                  <a:gd name="connsiteY0" fmla="*/ 151892 h 1373644"/>
                  <a:gd name="connsiteX1" fmla="*/ 1254274 w 2274999"/>
                  <a:gd name="connsiteY1" fmla="*/ 272207 h 1373644"/>
                  <a:gd name="connsiteX2" fmla="*/ 479288 w 2274999"/>
                  <a:gd name="connsiteY2" fmla="*/ 366016 h 1373644"/>
                  <a:gd name="connsiteX3" fmla="*/ 868309 w 2274999"/>
                  <a:gd name="connsiteY3" fmla="*/ 594617 h 1373644"/>
                  <a:gd name="connsiteX4" fmla="*/ 1710519 w 2274999"/>
                  <a:gd name="connsiteY4" fmla="*/ 510395 h 1373644"/>
                  <a:gd name="connsiteX5" fmla="*/ 1895003 w 2274999"/>
                  <a:gd name="connsiteY5" fmla="*/ 1188176 h 1373644"/>
                  <a:gd name="connsiteX6" fmla="*/ 675802 w 2274999"/>
                  <a:gd name="connsiteY6" fmla="*/ 1208227 h 1373644"/>
                  <a:gd name="connsiteX7" fmla="*/ 988624 w 2274999"/>
                  <a:gd name="connsiteY7" fmla="*/ 1091922 h 1373644"/>
                  <a:gd name="connsiteX8" fmla="*/ 1746614 w 2274999"/>
                  <a:gd name="connsiteY8" fmla="*/ 991660 h 1373644"/>
                  <a:gd name="connsiteX9" fmla="*/ 1466831 w 2274999"/>
                  <a:gd name="connsiteY9" fmla="*/ 728988 h 1373644"/>
                  <a:gd name="connsiteX10" fmla="*/ 475278 w 2274999"/>
                  <a:gd name="connsiteY10" fmla="*/ 803167 h 1373644"/>
                  <a:gd name="connsiteX11" fmla="*/ 178306 w 2274999"/>
                  <a:gd name="connsiteY11" fmla="*/ 267777 h 1373644"/>
                  <a:gd name="connsiteX12" fmla="*/ 1569958 w 2274999"/>
                  <a:gd name="connsiteY12" fmla="*/ 151892 h 1373644"/>
                  <a:gd name="connsiteX0" fmla="*/ 1569958 w 2274999"/>
                  <a:gd name="connsiteY0" fmla="*/ 151892 h 1373644"/>
                  <a:gd name="connsiteX1" fmla="*/ 1254274 w 2274999"/>
                  <a:gd name="connsiteY1" fmla="*/ 272207 h 1373644"/>
                  <a:gd name="connsiteX2" fmla="*/ 479288 w 2274999"/>
                  <a:gd name="connsiteY2" fmla="*/ 366016 h 1373644"/>
                  <a:gd name="connsiteX3" fmla="*/ 868309 w 2274999"/>
                  <a:gd name="connsiteY3" fmla="*/ 594617 h 1373644"/>
                  <a:gd name="connsiteX4" fmla="*/ 1710519 w 2274999"/>
                  <a:gd name="connsiteY4" fmla="*/ 510395 h 1373644"/>
                  <a:gd name="connsiteX5" fmla="*/ 1895003 w 2274999"/>
                  <a:gd name="connsiteY5" fmla="*/ 1188176 h 1373644"/>
                  <a:gd name="connsiteX6" fmla="*/ 675802 w 2274999"/>
                  <a:gd name="connsiteY6" fmla="*/ 1208227 h 1373644"/>
                  <a:gd name="connsiteX7" fmla="*/ 988624 w 2274999"/>
                  <a:gd name="connsiteY7" fmla="*/ 1091922 h 1373644"/>
                  <a:gd name="connsiteX8" fmla="*/ 1758646 w 2274999"/>
                  <a:gd name="connsiteY8" fmla="*/ 987650 h 1373644"/>
                  <a:gd name="connsiteX9" fmla="*/ 1466831 w 2274999"/>
                  <a:gd name="connsiteY9" fmla="*/ 728988 h 1373644"/>
                  <a:gd name="connsiteX10" fmla="*/ 475278 w 2274999"/>
                  <a:gd name="connsiteY10" fmla="*/ 803167 h 1373644"/>
                  <a:gd name="connsiteX11" fmla="*/ 178306 w 2274999"/>
                  <a:gd name="connsiteY11" fmla="*/ 267777 h 1373644"/>
                  <a:gd name="connsiteX12" fmla="*/ 1569958 w 2274999"/>
                  <a:gd name="connsiteY12" fmla="*/ 151892 h 1373644"/>
                  <a:gd name="connsiteX0" fmla="*/ 1569958 w 2274999"/>
                  <a:gd name="connsiteY0" fmla="*/ 151892 h 1373644"/>
                  <a:gd name="connsiteX1" fmla="*/ 1254274 w 2274999"/>
                  <a:gd name="connsiteY1" fmla="*/ 272207 h 1373644"/>
                  <a:gd name="connsiteX2" fmla="*/ 479288 w 2274999"/>
                  <a:gd name="connsiteY2" fmla="*/ 366016 h 1373644"/>
                  <a:gd name="connsiteX3" fmla="*/ 868309 w 2274999"/>
                  <a:gd name="connsiteY3" fmla="*/ 594617 h 1373644"/>
                  <a:gd name="connsiteX4" fmla="*/ 1710519 w 2274999"/>
                  <a:gd name="connsiteY4" fmla="*/ 510395 h 1373644"/>
                  <a:gd name="connsiteX5" fmla="*/ 1895003 w 2274999"/>
                  <a:gd name="connsiteY5" fmla="*/ 1188176 h 1373644"/>
                  <a:gd name="connsiteX6" fmla="*/ 675802 w 2274999"/>
                  <a:gd name="connsiteY6" fmla="*/ 1208227 h 1373644"/>
                  <a:gd name="connsiteX7" fmla="*/ 988624 w 2274999"/>
                  <a:gd name="connsiteY7" fmla="*/ 1091922 h 1373644"/>
                  <a:gd name="connsiteX8" fmla="*/ 1758646 w 2274999"/>
                  <a:gd name="connsiteY8" fmla="*/ 987650 h 1373644"/>
                  <a:gd name="connsiteX9" fmla="*/ 1466831 w 2274999"/>
                  <a:gd name="connsiteY9" fmla="*/ 728988 h 1373644"/>
                  <a:gd name="connsiteX10" fmla="*/ 475278 w 2274999"/>
                  <a:gd name="connsiteY10" fmla="*/ 803167 h 1373644"/>
                  <a:gd name="connsiteX11" fmla="*/ 178306 w 2274999"/>
                  <a:gd name="connsiteY11" fmla="*/ 267777 h 1373644"/>
                  <a:gd name="connsiteX12" fmla="*/ 1569958 w 2274999"/>
                  <a:gd name="connsiteY12" fmla="*/ 151892 h 1373644"/>
                  <a:gd name="connsiteX0" fmla="*/ 1569958 w 2274999"/>
                  <a:gd name="connsiteY0" fmla="*/ 151892 h 1373644"/>
                  <a:gd name="connsiteX1" fmla="*/ 1254274 w 2274999"/>
                  <a:gd name="connsiteY1" fmla="*/ 272207 h 1373644"/>
                  <a:gd name="connsiteX2" fmla="*/ 479288 w 2274999"/>
                  <a:gd name="connsiteY2" fmla="*/ 366016 h 1373644"/>
                  <a:gd name="connsiteX3" fmla="*/ 868309 w 2274999"/>
                  <a:gd name="connsiteY3" fmla="*/ 594617 h 1373644"/>
                  <a:gd name="connsiteX4" fmla="*/ 1710519 w 2274999"/>
                  <a:gd name="connsiteY4" fmla="*/ 510395 h 1373644"/>
                  <a:gd name="connsiteX5" fmla="*/ 1895003 w 2274999"/>
                  <a:gd name="connsiteY5" fmla="*/ 1188176 h 1373644"/>
                  <a:gd name="connsiteX6" fmla="*/ 675802 w 2274999"/>
                  <a:gd name="connsiteY6" fmla="*/ 1208227 h 1373644"/>
                  <a:gd name="connsiteX7" fmla="*/ 988624 w 2274999"/>
                  <a:gd name="connsiteY7" fmla="*/ 1091922 h 1373644"/>
                  <a:gd name="connsiteX8" fmla="*/ 1758646 w 2274999"/>
                  <a:gd name="connsiteY8" fmla="*/ 987650 h 1373644"/>
                  <a:gd name="connsiteX9" fmla="*/ 1466831 w 2274999"/>
                  <a:gd name="connsiteY9" fmla="*/ 728988 h 1373644"/>
                  <a:gd name="connsiteX10" fmla="*/ 475278 w 2274999"/>
                  <a:gd name="connsiteY10" fmla="*/ 803167 h 1373644"/>
                  <a:gd name="connsiteX11" fmla="*/ 178306 w 2274999"/>
                  <a:gd name="connsiteY11" fmla="*/ 267777 h 1373644"/>
                  <a:gd name="connsiteX12" fmla="*/ 1569958 w 2274999"/>
                  <a:gd name="connsiteY12" fmla="*/ 151892 h 1373644"/>
                  <a:gd name="connsiteX0" fmla="*/ 1569958 w 2274999"/>
                  <a:gd name="connsiteY0" fmla="*/ 151892 h 1373644"/>
                  <a:gd name="connsiteX1" fmla="*/ 1254274 w 2274999"/>
                  <a:gd name="connsiteY1" fmla="*/ 272207 h 1373644"/>
                  <a:gd name="connsiteX2" fmla="*/ 479288 w 2274999"/>
                  <a:gd name="connsiteY2" fmla="*/ 366016 h 1373644"/>
                  <a:gd name="connsiteX3" fmla="*/ 868309 w 2274999"/>
                  <a:gd name="connsiteY3" fmla="*/ 594617 h 1373644"/>
                  <a:gd name="connsiteX4" fmla="*/ 1710519 w 2274999"/>
                  <a:gd name="connsiteY4" fmla="*/ 510395 h 1373644"/>
                  <a:gd name="connsiteX5" fmla="*/ 1895003 w 2274999"/>
                  <a:gd name="connsiteY5" fmla="*/ 1188176 h 1373644"/>
                  <a:gd name="connsiteX6" fmla="*/ 675802 w 2274999"/>
                  <a:gd name="connsiteY6" fmla="*/ 1208227 h 1373644"/>
                  <a:gd name="connsiteX7" fmla="*/ 988624 w 2274999"/>
                  <a:gd name="connsiteY7" fmla="*/ 1091922 h 1373644"/>
                  <a:gd name="connsiteX8" fmla="*/ 1758646 w 2274999"/>
                  <a:gd name="connsiteY8" fmla="*/ 987650 h 1373644"/>
                  <a:gd name="connsiteX9" fmla="*/ 1466831 w 2274999"/>
                  <a:gd name="connsiteY9" fmla="*/ 728988 h 1373644"/>
                  <a:gd name="connsiteX10" fmla="*/ 475278 w 2274999"/>
                  <a:gd name="connsiteY10" fmla="*/ 803167 h 1373644"/>
                  <a:gd name="connsiteX11" fmla="*/ 178306 w 2274999"/>
                  <a:gd name="connsiteY11" fmla="*/ 267777 h 1373644"/>
                  <a:gd name="connsiteX12" fmla="*/ 1569958 w 2274999"/>
                  <a:gd name="connsiteY12" fmla="*/ 151892 h 1373644"/>
                  <a:gd name="connsiteX0" fmla="*/ 1569958 w 2274999"/>
                  <a:gd name="connsiteY0" fmla="*/ 151892 h 1373644"/>
                  <a:gd name="connsiteX1" fmla="*/ 1254274 w 2274999"/>
                  <a:gd name="connsiteY1" fmla="*/ 272207 h 1373644"/>
                  <a:gd name="connsiteX2" fmla="*/ 479288 w 2274999"/>
                  <a:gd name="connsiteY2" fmla="*/ 366016 h 1373644"/>
                  <a:gd name="connsiteX3" fmla="*/ 868309 w 2274999"/>
                  <a:gd name="connsiteY3" fmla="*/ 594617 h 1373644"/>
                  <a:gd name="connsiteX4" fmla="*/ 1710519 w 2274999"/>
                  <a:gd name="connsiteY4" fmla="*/ 510395 h 1373644"/>
                  <a:gd name="connsiteX5" fmla="*/ 1895003 w 2274999"/>
                  <a:gd name="connsiteY5" fmla="*/ 1188176 h 1373644"/>
                  <a:gd name="connsiteX6" fmla="*/ 675802 w 2274999"/>
                  <a:gd name="connsiteY6" fmla="*/ 1208227 h 1373644"/>
                  <a:gd name="connsiteX7" fmla="*/ 988624 w 2274999"/>
                  <a:gd name="connsiteY7" fmla="*/ 1091922 h 1373644"/>
                  <a:gd name="connsiteX8" fmla="*/ 1758646 w 2274999"/>
                  <a:gd name="connsiteY8" fmla="*/ 987650 h 1373644"/>
                  <a:gd name="connsiteX9" fmla="*/ 1466831 w 2274999"/>
                  <a:gd name="connsiteY9" fmla="*/ 728988 h 1373644"/>
                  <a:gd name="connsiteX10" fmla="*/ 475278 w 2274999"/>
                  <a:gd name="connsiteY10" fmla="*/ 803167 h 1373644"/>
                  <a:gd name="connsiteX11" fmla="*/ 178306 w 2274999"/>
                  <a:gd name="connsiteY11" fmla="*/ 267777 h 1373644"/>
                  <a:gd name="connsiteX12" fmla="*/ 1569958 w 2274999"/>
                  <a:gd name="connsiteY12" fmla="*/ 151892 h 13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4999" h="1373644">
                    <a:moveTo>
                      <a:pt x="1569958" y="151892"/>
                    </a:moveTo>
                    <a:cubicBezTo>
                      <a:pt x="1566330" y="158576"/>
                      <a:pt x="1265923" y="273545"/>
                      <a:pt x="1254274" y="272207"/>
                    </a:cubicBezTo>
                    <a:cubicBezTo>
                      <a:pt x="1098564" y="57905"/>
                      <a:pt x="526237" y="359740"/>
                      <a:pt x="479288" y="366016"/>
                    </a:cubicBezTo>
                    <a:cubicBezTo>
                      <a:pt x="343439" y="435794"/>
                      <a:pt x="272745" y="672154"/>
                      <a:pt x="868309" y="594617"/>
                    </a:cubicBezTo>
                    <a:cubicBezTo>
                      <a:pt x="1081535" y="573896"/>
                      <a:pt x="1484594" y="493685"/>
                      <a:pt x="1710519" y="510395"/>
                    </a:cubicBezTo>
                    <a:cubicBezTo>
                      <a:pt x="2015319" y="472295"/>
                      <a:pt x="2704460" y="801161"/>
                      <a:pt x="1895003" y="1188176"/>
                    </a:cubicBezTo>
                    <a:cubicBezTo>
                      <a:pt x="1005335" y="1558481"/>
                      <a:pt x="717244" y="1270390"/>
                      <a:pt x="675802" y="1208227"/>
                    </a:cubicBezTo>
                    <a:cubicBezTo>
                      <a:pt x="686497" y="1192185"/>
                      <a:pt x="864298" y="1133364"/>
                      <a:pt x="988624" y="1091922"/>
                    </a:cubicBezTo>
                    <a:cubicBezTo>
                      <a:pt x="1137014" y="1275070"/>
                      <a:pt x="1600072" y="1064181"/>
                      <a:pt x="1758646" y="987650"/>
                    </a:cubicBezTo>
                    <a:cubicBezTo>
                      <a:pt x="2058416" y="873356"/>
                      <a:pt x="1872914" y="658799"/>
                      <a:pt x="1466831" y="728988"/>
                    </a:cubicBezTo>
                    <a:cubicBezTo>
                      <a:pt x="1136313" y="753714"/>
                      <a:pt x="829860" y="814536"/>
                      <a:pt x="475278" y="803167"/>
                    </a:cubicBezTo>
                    <a:cubicBezTo>
                      <a:pt x="-225292" y="676841"/>
                      <a:pt x="8592" y="341966"/>
                      <a:pt x="178306" y="267777"/>
                    </a:cubicBezTo>
                    <a:cubicBezTo>
                      <a:pt x="231780" y="211769"/>
                      <a:pt x="1171579" y="-225237"/>
                      <a:pt x="1569958" y="15189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2">
                <a:extLst>
                  <a:ext uri="{FF2B5EF4-FFF2-40B4-BE49-F238E27FC236}">
                    <a16:creationId xmlns:a16="http://schemas.microsoft.com/office/drawing/2014/main" id="{A556D77E-5FFE-4117-B5A4-4F232117C4F0}"/>
                  </a:ext>
                </a:extLst>
              </p:cNvPr>
              <p:cNvSpPr/>
              <p:nvPr/>
            </p:nvSpPr>
            <p:spPr>
              <a:xfrm rot="18819338">
                <a:off x="-1235229" y="63572"/>
                <a:ext cx="245455" cy="2235136"/>
              </a:xfrm>
              <a:custGeom>
                <a:avLst/>
                <a:gdLst>
                  <a:gd name="connsiteX0" fmla="*/ 0 w 180474"/>
                  <a:gd name="connsiteY0" fmla="*/ 0 h 1714517"/>
                  <a:gd name="connsiteX1" fmla="*/ 180474 w 180474"/>
                  <a:gd name="connsiteY1" fmla="*/ 0 h 1714517"/>
                  <a:gd name="connsiteX2" fmla="*/ 180474 w 180474"/>
                  <a:gd name="connsiteY2" fmla="*/ 1714517 h 1714517"/>
                  <a:gd name="connsiteX3" fmla="*/ 0 w 180474"/>
                  <a:gd name="connsiteY3" fmla="*/ 1714517 h 1714517"/>
                  <a:gd name="connsiteX4" fmla="*/ 0 w 180474"/>
                  <a:gd name="connsiteY4" fmla="*/ 0 h 1714517"/>
                  <a:gd name="connsiteX0" fmla="*/ 0 w 240184"/>
                  <a:gd name="connsiteY0" fmla="*/ 0 h 1829385"/>
                  <a:gd name="connsiteX1" fmla="*/ 240184 w 240184"/>
                  <a:gd name="connsiteY1" fmla="*/ 114868 h 1829385"/>
                  <a:gd name="connsiteX2" fmla="*/ 240184 w 240184"/>
                  <a:gd name="connsiteY2" fmla="*/ 1829385 h 1829385"/>
                  <a:gd name="connsiteX3" fmla="*/ 59710 w 240184"/>
                  <a:gd name="connsiteY3" fmla="*/ 1829385 h 1829385"/>
                  <a:gd name="connsiteX4" fmla="*/ 0 w 240184"/>
                  <a:gd name="connsiteY4" fmla="*/ 0 h 1829385"/>
                  <a:gd name="connsiteX0" fmla="*/ 0 w 244845"/>
                  <a:gd name="connsiteY0" fmla="*/ 0 h 2235136"/>
                  <a:gd name="connsiteX1" fmla="*/ 240184 w 244845"/>
                  <a:gd name="connsiteY1" fmla="*/ 114868 h 2235136"/>
                  <a:gd name="connsiteX2" fmla="*/ 244845 w 244845"/>
                  <a:gd name="connsiteY2" fmla="*/ 2235136 h 2235136"/>
                  <a:gd name="connsiteX3" fmla="*/ 59710 w 244845"/>
                  <a:gd name="connsiteY3" fmla="*/ 1829385 h 2235136"/>
                  <a:gd name="connsiteX4" fmla="*/ 0 w 244845"/>
                  <a:gd name="connsiteY4" fmla="*/ 0 h 2235136"/>
                  <a:gd name="connsiteX0" fmla="*/ 610 w 245455"/>
                  <a:gd name="connsiteY0" fmla="*/ 0 h 2235136"/>
                  <a:gd name="connsiteX1" fmla="*/ 240794 w 245455"/>
                  <a:gd name="connsiteY1" fmla="*/ 114868 h 2235136"/>
                  <a:gd name="connsiteX2" fmla="*/ 245455 w 245455"/>
                  <a:gd name="connsiteY2" fmla="*/ 2235136 h 2235136"/>
                  <a:gd name="connsiteX3" fmla="*/ 0 w 245455"/>
                  <a:gd name="connsiteY3" fmla="*/ 2103123 h 2235136"/>
                  <a:gd name="connsiteX4" fmla="*/ 610 w 245455"/>
                  <a:gd name="connsiteY4" fmla="*/ 0 h 2235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55" h="2235136">
                    <a:moveTo>
                      <a:pt x="610" y="0"/>
                    </a:moveTo>
                    <a:lnTo>
                      <a:pt x="240794" y="114868"/>
                    </a:lnTo>
                    <a:cubicBezTo>
                      <a:pt x="242348" y="821624"/>
                      <a:pt x="243901" y="1528380"/>
                      <a:pt x="245455" y="2235136"/>
                    </a:cubicBezTo>
                    <a:lnTo>
                      <a:pt x="0" y="2103123"/>
                    </a:lnTo>
                    <a:cubicBezTo>
                      <a:pt x="203" y="1402082"/>
                      <a:pt x="407" y="701041"/>
                      <a:pt x="61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a:extLst>
              <a:ext uri="{FF2B5EF4-FFF2-40B4-BE49-F238E27FC236}">
                <a16:creationId xmlns:a16="http://schemas.microsoft.com/office/drawing/2014/main" id="{BD3C0F3F-BE5E-4845-AB64-EE1E162817C0}"/>
              </a:ext>
            </a:extLst>
          </p:cNvPr>
          <p:cNvGrpSpPr/>
          <p:nvPr/>
        </p:nvGrpSpPr>
        <p:grpSpPr>
          <a:xfrm>
            <a:off x="4786117" y="1707640"/>
            <a:ext cx="2164389" cy="4477380"/>
            <a:chOff x="2332807" y="1277329"/>
            <a:chExt cx="2164389" cy="4477380"/>
          </a:xfrm>
        </p:grpSpPr>
        <p:grpSp>
          <p:nvGrpSpPr>
            <p:cNvPr id="20" name="Group 19">
              <a:extLst>
                <a:ext uri="{FF2B5EF4-FFF2-40B4-BE49-F238E27FC236}">
                  <a16:creationId xmlns:a16="http://schemas.microsoft.com/office/drawing/2014/main" id="{AF822804-64B9-4ABB-814E-71D75B44D6AF}"/>
                </a:ext>
              </a:extLst>
            </p:cNvPr>
            <p:cNvGrpSpPr/>
            <p:nvPr/>
          </p:nvGrpSpPr>
          <p:grpSpPr>
            <a:xfrm>
              <a:off x="2332807" y="1277329"/>
              <a:ext cx="2164389" cy="4477380"/>
              <a:chOff x="2332807" y="1277329"/>
              <a:chExt cx="2164389" cy="4477380"/>
            </a:xfrm>
          </p:grpSpPr>
          <p:sp>
            <p:nvSpPr>
              <p:cNvPr id="28" name="Rectangle 4">
                <a:extLst>
                  <a:ext uri="{FF2B5EF4-FFF2-40B4-BE49-F238E27FC236}">
                    <a16:creationId xmlns:a16="http://schemas.microsoft.com/office/drawing/2014/main" id="{38F23EDA-08E5-420D-ACCA-C4D48F05E239}"/>
                  </a:ext>
                </a:extLst>
              </p:cNvPr>
              <p:cNvSpPr/>
              <p:nvPr/>
            </p:nvSpPr>
            <p:spPr>
              <a:xfrm>
                <a:off x="2332807" y="1277329"/>
                <a:ext cx="2060619" cy="4310805"/>
              </a:xfrm>
              <a:prstGeom prst="round2SameRect">
                <a:avLst>
                  <a:gd name="adj1" fmla="val 50000"/>
                  <a:gd name="adj2" fmla="val 0"/>
                </a:avLst>
              </a:prstGeom>
              <a:gradFill>
                <a:gsLst>
                  <a:gs pos="0">
                    <a:schemeClr val="bg1">
                      <a:lumMod val="95000"/>
                    </a:schemeClr>
                  </a:gs>
                  <a:gs pos="72000">
                    <a:schemeClr val="bg1"/>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a:extLst>
                  <a:ext uri="{FF2B5EF4-FFF2-40B4-BE49-F238E27FC236}">
                    <a16:creationId xmlns:a16="http://schemas.microsoft.com/office/drawing/2014/main" id="{53578C29-6910-4BE5-BDEE-AAD552D3E06D}"/>
                  </a:ext>
                </a:extLst>
              </p:cNvPr>
              <p:cNvSpPr/>
              <p:nvPr/>
            </p:nvSpPr>
            <p:spPr>
              <a:xfrm>
                <a:off x="2414110" y="5626693"/>
                <a:ext cx="2061210" cy="128016"/>
              </a:xfrm>
              <a:prstGeom prst="rect">
                <a:avLst/>
              </a:prstGeom>
              <a:solidFill>
                <a:srgbClr val="FDF1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9">
                <a:extLst>
                  <a:ext uri="{FF2B5EF4-FFF2-40B4-BE49-F238E27FC236}">
                    <a16:creationId xmlns:a16="http://schemas.microsoft.com/office/drawing/2014/main" id="{FEEDEA23-767D-45DB-B1D1-F759B719E178}"/>
                  </a:ext>
                </a:extLst>
              </p:cNvPr>
              <p:cNvGrpSpPr/>
              <p:nvPr/>
            </p:nvGrpSpPr>
            <p:grpSpPr>
              <a:xfrm>
                <a:off x="2404264" y="1281449"/>
                <a:ext cx="2092932" cy="2374441"/>
                <a:chOff x="2404264" y="1281449"/>
                <a:chExt cx="2092932" cy="2374441"/>
              </a:xfrm>
            </p:grpSpPr>
            <p:sp>
              <p:nvSpPr>
                <p:cNvPr id="31" name="Freeform 34">
                  <a:extLst>
                    <a:ext uri="{FF2B5EF4-FFF2-40B4-BE49-F238E27FC236}">
                      <a16:creationId xmlns:a16="http://schemas.microsoft.com/office/drawing/2014/main" id="{FF1A65E9-EA63-4334-9337-3E7B7CBED005}"/>
                    </a:ext>
                  </a:extLst>
                </p:cNvPr>
                <p:cNvSpPr/>
                <p:nvPr/>
              </p:nvSpPr>
              <p:spPr>
                <a:xfrm>
                  <a:off x="2404264" y="1281449"/>
                  <a:ext cx="2092932" cy="2092931"/>
                </a:xfrm>
                <a:custGeom>
                  <a:avLst/>
                  <a:gdLst>
                    <a:gd name="connsiteX0" fmla="*/ 1177210 w 2354420"/>
                    <a:gd name="connsiteY0" fmla="*/ 208041 h 2354420"/>
                    <a:gd name="connsiteX1" fmla="*/ 208041 w 2354420"/>
                    <a:gd name="connsiteY1" fmla="*/ 1177210 h 2354420"/>
                    <a:gd name="connsiteX2" fmla="*/ 1177210 w 2354420"/>
                    <a:gd name="connsiteY2" fmla="*/ 2146379 h 2354420"/>
                    <a:gd name="connsiteX3" fmla="*/ 2146379 w 2354420"/>
                    <a:gd name="connsiteY3" fmla="*/ 1177210 h 2354420"/>
                    <a:gd name="connsiteX4" fmla="*/ 1177210 w 2354420"/>
                    <a:gd name="connsiteY4" fmla="*/ 208041 h 2354420"/>
                    <a:gd name="connsiteX5" fmla="*/ 1177210 w 2354420"/>
                    <a:gd name="connsiteY5" fmla="*/ 0 h 2354420"/>
                    <a:gd name="connsiteX6" fmla="*/ 2354420 w 2354420"/>
                    <a:gd name="connsiteY6" fmla="*/ 1177210 h 2354420"/>
                    <a:gd name="connsiteX7" fmla="*/ 1177210 w 2354420"/>
                    <a:gd name="connsiteY7" fmla="*/ 2354420 h 2354420"/>
                    <a:gd name="connsiteX8" fmla="*/ 0 w 2354420"/>
                    <a:gd name="connsiteY8" fmla="*/ 1177210 h 2354420"/>
                    <a:gd name="connsiteX9" fmla="*/ 1177210 w 2354420"/>
                    <a:gd name="connsiteY9" fmla="*/ 0 h 235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4420" h="2354420">
                      <a:moveTo>
                        <a:pt x="1177210" y="208041"/>
                      </a:moveTo>
                      <a:cubicBezTo>
                        <a:pt x="641953" y="208041"/>
                        <a:pt x="208041" y="641953"/>
                        <a:pt x="208041" y="1177210"/>
                      </a:cubicBezTo>
                      <a:cubicBezTo>
                        <a:pt x="208041" y="1712467"/>
                        <a:pt x="641953" y="2146379"/>
                        <a:pt x="1177210" y="2146379"/>
                      </a:cubicBezTo>
                      <a:cubicBezTo>
                        <a:pt x="1712467" y="2146379"/>
                        <a:pt x="2146379" y="1712467"/>
                        <a:pt x="2146379" y="1177210"/>
                      </a:cubicBezTo>
                      <a:cubicBezTo>
                        <a:pt x="2146379" y="641953"/>
                        <a:pt x="1712467" y="208041"/>
                        <a:pt x="1177210" y="208041"/>
                      </a:cubicBezTo>
                      <a:close/>
                      <a:moveTo>
                        <a:pt x="1177210" y="0"/>
                      </a:moveTo>
                      <a:cubicBezTo>
                        <a:pt x="1827365" y="0"/>
                        <a:pt x="2354420" y="527055"/>
                        <a:pt x="2354420" y="1177210"/>
                      </a:cubicBezTo>
                      <a:cubicBezTo>
                        <a:pt x="2354420" y="1827365"/>
                        <a:pt x="1827365" y="2354420"/>
                        <a:pt x="1177210" y="2354420"/>
                      </a:cubicBezTo>
                      <a:cubicBezTo>
                        <a:pt x="527055" y="2354420"/>
                        <a:pt x="0" y="1827365"/>
                        <a:pt x="0" y="1177210"/>
                      </a:cubicBezTo>
                      <a:cubicBezTo>
                        <a:pt x="0" y="527055"/>
                        <a:pt x="527055" y="0"/>
                        <a:pt x="1177210" y="0"/>
                      </a:cubicBezTo>
                      <a:close/>
                    </a:path>
                  </a:pathLst>
                </a:custGeom>
                <a:gradFill>
                  <a:gsLst>
                    <a:gs pos="100000">
                      <a:schemeClr val="bg1">
                        <a:lumMod val="75000"/>
                      </a:schemeClr>
                    </a:gs>
                    <a:gs pos="0">
                      <a:schemeClr val="bg1">
                        <a:lumMod val="75000"/>
                      </a:schemeClr>
                    </a:gs>
                    <a:gs pos="50000">
                      <a:schemeClr val="bg1">
                        <a:lumMod val="9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5">
                  <a:extLst>
                    <a:ext uri="{FF2B5EF4-FFF2-40B4-BE49-F238E27FC236}">
                      <a16:creationId xmlns:a16="http://schemas.microsoft.com/office/drawing/2014/main" id="{09C607D2-5EC8-4C38-86B4-F5E82542F7FC}"/>
                    </a:ext>
                  </a:extLst>
                </p:cNvPr>
                <p:cNvSpPr/>
                <p:nvPr/>
              </p:nvSpPr>
              <p:spPr>
                <a:xfrm flipV="1">
                  <a:off x="2404264" y="1360156"/>
                  <a:ext cx="2092932" cy="2295734"/>
                </a:xfrm>
                <a:custGeom>
                  <a:avLst/>
                  <a:gdLst>
                    <a:gd name="connsiteX0" fmla="*/ 1177210 w 2354420"/>
                    <a:gd name="connsiteY0" fmla="*/ 2374519 h 2582560"/>
                    <a:gd name="connsiteX1" fmla="*/ 208041 w 2354420"/>
                    <a:gd name="connsiteY1" fmla="*/ 1405350 h 2582560"/>
                    <a:gd name="connsiteX2" fmla="*/ 1177210 w 2354420"/>
                    <a:gd name="connsiteY2" fmla="*/ 436181 h 2582560"/>
                    <a:gd name="connsiteX3" fmla="*/ 2146379 w 2354420"/>
                    <a:gd name="connsiteY3" fmla="*/ 1405350 h 2582560"/>
                    <a:gd name="connsiteX4" fmla="*/ 1177210 w 2354420"/>
                    <a:gd name="connsiteY4" fmla="*/ 2374519 h 2582560"/>
                    <a:gd name="connsiteX5" fmla="*/ 1177210 w 2354420"/>
                    <a:gd name="connsiteY5" fmla="*/ 2582560 h 2582560"/>
                    <a:gd name="connsiteX6" fmla="*/ 2354420 w 2354420"/>
                    <a:gd name="connsiteY6" fmla="*/ 1405350 h 2582560"/>
                    <a:gd name="connsiteX7" fmla="*/ 1527276 w 2354420"/>
                    <a:gd name="connsiteY7" fmla="*/ 281065 h 2582560"/>
                    <a:gd name="connsiteX8" fmla="*/ 1473076 w 2354420"/>
                    <a:gd name="connsiteY8" fmla="*/ 267129 h 2582560"/>
                    <a:gd name="connsiteX9" fmla="*/ 1199796 w 2354420"/>
                    <a:gd name="connsiteY9" fmla="*/ 0 h 2582560"/>
                    <a:gd name="connsiteX10" fmla="*/ 985770 w 2354420"/>
                    <a:gd name="connsiteY10" fmla="*/ 245066 h 2582560"/>
                    <a:gd name="connsiteX11" fmla="*/ 939961 w 2354420"/>
                    <a:gd name="connsiteY11" fmla="*/ 252057 h 2582560"/>
                    <a:gd name="connsiteX12" fmla="*/ 0 w 2354420"/>
                    <a:gd name="connsiteY12" fmla="*/ 1405350 h 2582560"/>
                    <a:gd name="connsiteX13" fmla="*/ 1177210 w 2354420"/>
                    <a:gd name="connsiteY13" fmla="*/ 2582560 h 25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4420" h="2582560">
                      <a:moveTo>
                        <a:pt x="1177210" y="2374519"/>
                      </a:moveTo>
                      <a:cubicBezTo>
                        <a:pt x="641953" y="2374519"/>
                        <a:pt x="208041" y="1940607"/>
                        <a:pt x="208041" y="1405350"/>
                      </a:cubicBezTo>
                      <a:cubicBezTo>
                        <a:pt x="208041" y="870093"/>
                        <a:pt x="641953" y="436181"/>
                        <a:pt x="1177210" y="436181"/>
                      </a:cubicBezTo>
                      <a:cubicBezTo>
                        <a:pt x="1712467" y="436181"/>
                        <a:pt x="2146379" y="870093"/>
                        <a:pt x="2146379" y="1405350"/>
                      </a:cubicBezTo>
                      <a:cubicBezTo>
                        <a:pt x="2146379" y="1940607"/>
                        <a:pt x="1712467" y="2374519"/>
                        <a:pt x="1177210" y="2374519"/>
                      </a:cubicBezTo>
                      <a:close/>
                      <a:moveTo>
                        <a:pt x="1177210" y="2582560"/>
                      </a:moveTo>
                      <a:cubicBezTo>
                        <a:pt x="1827365" y="2582560"/>
                        <a:pt x="2354420" y="2055505"/>
                        <a:pt x="2354420" y="1405350"/>
                      </a:cubicBezTo>
                      <a:cubicBezTo>
                        <a:pt x="2354420" y="877099"/>
                        <a:pt x="2006482" y="430113"/>
                        <a:pt x="1527276" y="281065"/>
                      </a:cubicBezTo>
                      <a:lnTo>
                        <a:pt x="1473076" y="267129"/>
                      </a:lnTo>
                      <a:lnTo>
                        <a:pt x="1199796" y="0"/>
                      </a:lnTo>
                      <a:lnTo>
                        <a:pt x="985770" y="245066"/>
                      </a:lnTo>
                      <a:lnTo>
                        <a:pt x="939961" y="252057"/>
                      </a:lnTo>
                      <a:cubicBezTo>
                        <a:pt x="403526" y="361827"/>
                        <a:pt x="0" y="836464"/>
                        <a:pt x="0" y="1405350"/>
                      </a:cubicBezTo>
                      <a:cubicBezTo>
                        <a:pt x="0" y="2055505"/>
                        <a:pt x="527055" y="2582560"/>
                        <a:pt x="1177210" y="2582560"/>
                      </a:cubicBezTo>
                      <a:close/>
                    </a:path>
                  </a:pathLst>
                </a:custGeom>
                <a:solidFill>
                  <a:srgbClr val="F1AE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21" name="Rectangle 20">
              <a:extLst>
                <a:ext uri="{FF2B5EF4-FFF2-40B4-BE49-F238E27FC236}">
                  <a16:creationId xmlns:a16="http://schemas.microsoft.com/office/drawing/2014/main" id="{EDCDC1CF-B426-4183-9448-30829AC1988A}"/>
                </a:ext>
              </a:extLst>
            </p:cNvPr>
            <p:cNvSpPr/>
            <p:nvPr/>
          </p:nvSpPr>
          <p:spPr>
            <a:xfrm>
              <a:off x="2472743" y="3980461"/>
              <a:ext cx="1992139" cy="1323439"/>
            </a:xfrm>
            <a:prstGeom prst="rect">
              <a:avLst/>
            </a:prstGeom>
          </p:spPr>
          <p:txBody>
            <a:bodyPr wrap="square">
              <a:spAutoFit/>
            </a:bodyPr>
            <a:lstStyle/>
            <a:p>
              <a:pPr lvl="0" defTabSz="914400"/>
              <a:r>
                <a:rPr lang="en-US" sz="2000" kern="0">
                  <a:solidFill>
                    <a:sysClr val="windowText" lastClr="000000"/>
                  </a:solidFill>
                </a:rPr>
                <a:t>Lack of knowledge on agriculture technology</a:t>
              </a:r>
            </a:p>
          </p:txBody>
        </p:sp>
      </p:grpSp>
      <p:grpSp>
        <p:nvGrpSpPr>
          <p:cNvPr id="33" name="Group 32">
            <a:extLst>
              <a:ext uri="{FF2B5EF4-FFF2-40B4-BE49-F238E27FC236}">
                <a16:creationId xmlns:a16="http://schemas.microsoft.com/office/drawing/2014/main" id="{259A83A0-A456-428D-B8C9-14037FADC43B}"/>
              </a:ext>
            </a:extLst>
          </p:cNvPr>
          <p:cNvGrpSpPr/>
          <p:nvPr/>
        </p:nvGrpSpPr>
        <p:grpSpPr>
          <a:xfrm>
            <a:off x="8583285" y="1690497"/>
            <a:ext cx="2092932" cy="4473260"/>
            <a:chOff x="4652344" y="1281449"/>
            <a:chExt cx="2092932" cy="4473260"/>
          </a:xfrm>
        </p:grpSpPr>
        <p:grpSp>
          <p:nvGrpSpPr>
            <p:cNvPr id="34" name="Group 33">
              <a:extLst>
                <a:ext uri="{FF2B5EF4-FFF2-40B4-BE49-F238E27FC236}">
                  <a16:creationId xmlns:a16="http://schemas.microsoft.com/office/drawing/2014/main" id="{4545A481-9189-40DD-B18E-91EA23FB5D4C}"/>
                </a:ext>
              </a:extLst>
            </p:cNvPr>
            <p:cNvGrpSpPr/>
            <p:nvPr/>
          </p:nvGrpSpPr>
          <p:grpSpPr>
            <a:xfrm>
              <a:off x="4652344" y="1281449"/>
              <a:ext cx="2092932" cy="4473260"/>
              <a:chOff x="4652344" y="1281449"/>
              <a:chExt cx="2092932" cy="4473260"/>
            </a:xfrm>
          </p:grpSpPr>
          <p:sp>
            <p:nvSpPr>
              <p:cNvPr id="41" name="Rectangle 4">
                <a:extLst>
                  <a:ext uri="{FF2B5EF4-FFF2-40B4-BE49-F238E27FC236}">
                    <a16:creationId xmlns:a16="http://schemas.microsoft.com/office/drawing/2014/main" id="{AD96B571-8C2A-43E8-9E6B-D6CD9739B834}"/>
                  </a:ext>
                </a:extLst>
              </p:cNvPr>
              <p:cNvSpPr/>
              <p:nvPr/>
            </p:nvSpPr>
            <p:spPr>
              <a:xfrm>
                <a:off x="4663584" y="1443904"/>
                <a:ext cx="2060619" cy="4310805"/>
              </a:xfrm>
              <a:prstGeom prst="round2SameRect">
                <a:avLst>
                  <a:gd name="adj1" fmla="val 50000"/>
                  <a:gd name="adj2" fmla="val 0"/>
                </a:avLst>
              </a:prstGeom>
              <a:gradFill>
                <a:gsLst>
                  <a:gs pos="0">
                    <a:schemeClr val="bg1">
                      <a:lumMod val="95000"/>
                    </a:schemeClr>
                  </a:gs>
                  <a:gs pos="72000">
                    <a:schemeClr val="bg1"/>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a:extLst>
                  <a:ext uri="{FF2B5EF4-FFF2-40B4-BE49-F238E27FC236}">
                    <a16:creationId xmlns:a16="http://schemas.microsoft.com/office/drawing/2014/main" id="{C8E603D4-5931-4B1E-AF65-A08B1F0B3BCC}"/>
                  </a:ext>
                </a:extLst>
              </p:cNvPr>
              <p:cNvSpPr/>
              <p:nvPr/>
            </p:nvSpPr>
            <p:spPr>
              <a:xfrm>
                <a:off x="4662190" y="5626693"/>
                <a:ext cx="2061210" cy="128016"/>
              </a:xfrm>
              <a:prstGeom prst="rect">
                <a:avLst/>
              </a:prstGeom>
              <a:solidFill>
                <a:srgbClr val="F3E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3" name="Group 42">
                <a:extLst>
                  <a:ext uri="{FF2B5EF4-FFF2-40B4-BE49-F238E27FC236}">
                    <a16:creationId xmlns:a16="http://schemas.microsoft.com/office/drawing/2014/main" id="{7D47D208-D075-4320-B354-46DE1A07151B}"/>
                  </a:ext>
                </a:extLst>
              </p:cNvPr>
              <p:cNvGrpSpPr/>
              <p:nvPr/>
            </p:nvGrpSpPr>
            <p:grpSpPr>
              <a:xfrm>
                <a:off x="4652344" y="1281449"/>
                <a:ext cx="2092932" cy="2374441"/>
                <a:chOff x="4652344" y="1281449"/>
                <a:chExt cx="2092932" cy="2374441"/>
              </a:xfrm>
            </p:grpSpPr>
            <p:sp>
              <p:nvSpPr>
                <p:cNvPr id="44" name="Freeform 39">
                  <a:extLst>
                    <a:ext uri="{FF2B5EF4-FFF2-40B4-BE49-F238E27FC236}">
                      <a16:creationId xmlns:a16="http://schemas.microsoft.com/office/drawing/2014/main" id="{BAB4ABFB-545E-4322-99C2-1FD6561B6B7B}"/>
                    </a:ext>
                  </a:extLst>
                </p:cNvPr>
                <p:cNvSpPr/>
                <p:nvPr/>
              </p:nvSpPr>
              <p:spPr>
                <a:xfrm>
                  <a:off x="4652344" y="1281449"/>
                  <a:ext cx="2092932" cy="2092931"/>
                </a:xfrm>
                <a:custGeom>
                  <a:avLst/>
                  <a:gdLst>
                    <a:gd name="connsiteX0" fmla="*/ 1177210 w 2354420"/>
                    <a:gd name="connsiteY0" fmla="*/ 208041 h 2354420"/>
                    <a:gd name="connsiteX1" fmla="*/ 208041 w 2354420"/>
                    <a:gd name="connsiteY1" fmla="*/ 1177210 h 2354420"/>
                    <a:gd name="connsiteX2" fmla="*/ 1177210 w 2354420"/>
                    <a:gd name="connsiteY2" fmla="*/ 2146379 h 2354420"/>
                    <a:gd name="connsiteX3" fmla="*/ 2146379 w 2354420"/>
                    <a:gd name="connsiteY3" fmla="*/ 1177210 h 2354420"/>
                    <a:gd name="connsiteX4" fmla="*/ 1177210 w 2354420"/>
                    <a:gd name="connsiteY4" fmla="*/ 208041 h 2354420"/>
                    <a:gd name="connsiteX5" fmla="*/ 1177210 w 2354420"/>
                    <a:gd name="connsiteY5" fmla="*/ 0 h 2354420"/>
                    <a:gd name="connsiteX6" fmla="*/ 2354420 w 2354420"/>
                    <a:gd name="connsiteY6" fmla="*/ 1177210 h 2354420"/>
                    <a:gd name="connsiteX7" fmla="*/ 1177210 w 2354420"/>
                    <a:gd name="connsiteY7" fmla="*/ 2354420 h 2354420"/>
                    <a:gd name="connsiteX8" fmla="*/ 0 w 2354420"/>
                    <a:gd name="connsiteY8" fmla="*/ 1177210 h 2354420"/>
                    <a:gd name="connsiteX9" fmla="*/ 1177210 w 2354420"/>
                    <a:gd name="connsiteY9" fmla="*/ 0 h 235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4420" h="2354420">
                      <a:moveTo>
                        <a:pt x="1177210" y="208041"/>
                      </a:moveTo>
                      <a:cubicBezTo>
                        <a:pt x="641953" y="208041"/>
                        <a:pt x="208041" y="641953"/>
                        <a:pt x="208041" y="1177210"/>
                      </a:cubicBezTo>
                      <a:cubicBezTo>
                        <a:pt x="208041" y="1712467"/>
                        <a:pt x="641953" y="2146379"/>
                        <a:pt x="1177210" y="2146379"/>
                      </a:cubicBezTo>
                      <a:cubicBezTo>
                        <a:pt x="1712467" y="2146379"/>
                        <a:pt x="2146379" y="1712467"/>
                        <a:pt x="2146379" y="1177210"/>
                      </a:cubicBezTo>
                      <a:cubicBezTo>
                        <a:pt x="2146379" y="641953"/>
                        <a:pt x="1712467" y="208041"/>
                        <a:pt x="1177210" y="208041"/>
                      </a:cubicBezTo>
                      <a:close/>
                      <a:moveTo>
                        <a:pt x="1177210" y="0"/>
                      </a:moveTo>
                      <a:cubicBezTo>
                        <a:pt x="1827365" y="0"/>
                        <a:pt x="2354420" y="527055"/>
                        <a:pt x="2354420" y="1177210"/>
                      </a:cubicBezTo>
                      <a:cubicBezTo>
                        <a:pt x="2354420" y="1827365"/>
                        <a:pt x="1827365" y="2354420"/>
                        <a:pt x="1177210" y="2354420"/>
                      </a:cubicBezTo>
                      <a:cubicBezTo>
                        <a:pt x="527055" y="2354420"/>
                        <a:pt x="0" y="1827365"/>
                        <a:pt x="0" y="1177210"/>
                      </a:cubicBezTo>
                      <a:cubicBezTo>
                        <a:pt x="0" y="527055"/>
                        <a:pt x="527055" y="0"/>
                        <a:pt x="1177210" y="0"/>
                      </a:cubicBezTo>
                      <a:close/>
                    </a:path>
                  </a:pathLst>
                </a:custGeom>
                <a:gradFill>
                  <a:gsLst>
                    <a:gs pos="100000">
                      <a:schemeClr val="bg1">
                        <a:lumMod val="75000"/>
                      </a:schemeClr>
                    </a:gs>
                    <a:gs pos="0">
                      <a:schemeClr val="bg1">
                        <a:lumMod val="75000"/>
                      </a:schemeClr>
                    </a:gs>
                    <a:gs pos="50000">
                      <a:schemeClr val="bg1">
                        <a:lumMod val="9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Freeform 40">
                  <a:extLst>
                    <a:ext uri="{FF2B5EF4-FFF2-40B4-BE49-F238E27FC236}">
                      <a16:creationId xmlns:a16="http://schemas.microsoft.com/office/drawing/2014/main" id="{9DE06B60-34D9-47A9-9DA5-02FD73756697}"/>
                    </a:ext>
                  </a:extLst>
                </p:cNvPr>
                <p:cNvSpPr/>
                <p:nvPr/>
              </p:nvSpPr>
              <p:spPr>
                <a:xfrm flipV="1">
                  <a:off x="4652344" y="1360156"/>
                  <a:ext cx="2092932" cy="2295734"/>
                </a:xfrm>
                <a:custGeom>
                  <a:avLst/>
                  <a:gdLst>
                    <a:gd name="connsiteX0" fmla="*/ 1177210 w 2354420"/>
                    <a:gd name="connsiteY0" fmla="*/ 2374519 h 2582560"/>
                    <a:gd name="connsiteX1" fmla="*/ 208041 w 2354420"/>
                    <a:gd name="connsiteY1" fmla="*/ 1405350 h 2582560"/>
                    <a:gd name="connsiteX2" fmla="*/ 1177210 w 2354420"/>
                    <a:gd name="connsiteY2" fmla="*/ 436181 h 2582560"/>
                    <a:gd name="connsiteX3" fmla="*/ 2146379 w 2354420"/>
                    <a:gd name="connsiteY3" fmla="*/ 1405350 h 2582560"/>
                    <a:gd name="connsiteX4" fmla="*/ 1177210 w 2354420"/>
                    <a:gd name="connsiteY4" fmla="*/ 2374519 h 2582560"/>
                    <a:gd name="connsiteX5" fmla="*/ 1177210 w 2354420"/>
                    <a:gd name="connsiteY5" fmla="*/ 2582560 h 2582560"/>
                    <a:gd name="connsiteX6" fmla="*/ 2354420 w 2354420"/>
                    <a:gd name="connsiteY6" fmla="*/ 1405350 h 2582560"/>
                    <a:gd name="connsiteX7" fmla="*/ 1527276 w 2354420"/>
                    <a:gd name="connsiteY7" fmla="*/ 281065 h 2582560"/>
                    <a:gd name="connsiteX8" fmla="*/ 1473076 w 2354420"/>
                    <a:gd name="connsiteY8" fmla="*/ 267129 h 2582560"/>
                    <a:gd name="connsiteX9" fmla="*/ 1199796 w 2354420"/>
                    <a:gd name="connsiteY9" fmla="*/ 0 h 2582560"/>
                    <a:gd name="connsiteX10" fmla="*/ 985770 w 2354420"/>
                    <a:gd name="connsiteY10" fmla="*/ 245066 h 2582560"/>
                    <a:gd name="connsiteX11" fmla="*/ 939961 w 2354420"/>
                    <a:gd name="connsiteY11" fmla="*/ 252057 h 2582560"/>
                    <a:gd name="connsiteX12" fmla="*/ 0 w 2354420"/>
                    <a:gd name="connsiteY12" fmla="*/ 1405350 h 2582560"/>
                    <a:gd name="connsiteX13" fmla="*/ 1177210 w 2354420"/>
                    <a:gd name="connsiteY13" fmla="*/ 2582560 h 25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4420" h="2582560">
                      <a:moveTo>
                        <a:pt x="1177210" y="2374519"/>
                      </a:moveTo>
                      <a:cubicBezTo>
                        <a:pt x="641953" y="2374519"/>
                        <a:pt x="208041" y="1940607"/>
                        <a:pt x="208041" y="1405350"/>
                      </a:cubicBezTo>
                      <a:cubicBezTo>
                        <a:pt x="208041" y="870093"/>
                        <a:pt x="641953" y="436181"/>
                        <a:pt x="1177210" y="436181"/>
                      </a:cubicBezTo>
                      <a:cubicBezTo>
                        <a:pt x="1712467" y="436181"/>
                        <a:pt x="2146379" y="870093"/>
                        <a:pt x="2146379" y="1405350"/>
                      </a:cubicBezTo>
                      <a:cubicBezTo>
                        <a:pt x="2146379" y="1940607"/>
                        <a:pt x="1712467" y="2374519"/>
                        <a:pt x="1177210" y="2374519"/>
                      </a:cubicBezTo>
                      <a:close/>
                      <a:moveTo>
                        <a:pt x="1177210" y="2582560"/>
                      </a:moveTo>
                      <a:cubicBezTo>
                        <a:pt x="1827365" y="2582560"/>
                        <a:pt x="2354420" y="2055505"/>
                        <a:pt x="2354420" y="1405350"/>
                      </a:cubicBezTo>
                      <a:cubicBezTo>
                        <a:pt x="2354420" y="877099"/>
                        <a:pt x="2006482" y="430113"/>
                        <a:pt x="1527276" y="281065"/>
                      </a:cubicBezTo>
                      <a:lnTo>
                        <a:pt x="1473076" y="267129"/>
                      </a:lnTo>
                      <a:lnTo>
                        <a:pt x="1199796" y="0"/>
                      </a:lnTo>
                      <a:lnTo>
                        <a:pt x="985770" y="245066"/>
                      </a:lnTo>
                      <a:lnTo>
                        <a:pt x="939961" y="252057"/>
                      </a:lnTo>
                      <a:cubicBezTo>
                        <a:pt x="403526" y="361827"/>
                        <a:pt x="0" y="836464"/>
                        <a:pt x="0" y="1405350"/>
                      </a:cubicBezTo>
                      <a:cubicBezTo>
                        <a:pt x="0" y="2055505"/>
                        <a:pt x="527055" y="2582560"/>
                        <a:pt x="1177210" y="2582560"/>
                      </a:cubicBezTo>
                      <a:close/>
                    </a:path>
                  </a:pathLst>
                </a:custGeom>
                <a:solidFill>
                  <a:srgbClr val="BC82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35" name="Rectangle 34">
              <a:extLst>
                <a:ext uri="{FF2B5EF4-FFF2-40B4-BE49-F238E27FC236}">
                  <a16:creationId xmlns:a16="http://schemas.microsoft.com/office/drawing/2014/main" id="{5B31B056-489C-49E3-AC5B-33AEA77BDF2D}"/>
                </a:ext>
              </a:extLst>
            </p:cNvPr>
            <p:cNvSpPr/>
            <p:nvPr/>
          </p:nvSpPr>
          <p:spPr>
            <a:xfrm>
              <a:off x="4726552" y="3980461"/>
              <a:ext cx="2018724" cy="1323439"/>
            </a:xfrm>
            <a:prstGeom prst="rect">
              <a:avLst/>
            </a:prstGeom>
          </p:spPr>
          <p:txBody>
            <a:bodyPr wrap="square">
              <a:spAutoFit/>
            </a:bodyPr>
            <a:lstStyle/>
            <a:p>
              <a:r>
                <a:rPr lang="en-US" sz="2000">
                  <a:solidFill>
                    <a:prstClr val="black">
                      <a:lumMod val="75000"/>
                      <a:lumOff val="25000"/>
                    </a:prstClr>
                  </a:solidFill>
                  <a:cs typeface="Arial" panose="020B0604020202020204" pitchFamily="34" charset="0"/>
                </a:rPr>
                <a:t>Lack of institutional platforms for the Poor</a:t>
              </a:r>
            </a:p>
          </p:txBody>
        </p:sp>
      </p:grpSp>
      <p:sp>
        <p:nvSpPr>
          <p:cNvPr id="46" name="Rectangle 45">
            <a:extLst>
              <a:ext uri="{FF2B5EF4-FFF2-40B4-BE49-F238E27FC236}">
                <a16:creationId xmlns:a16="http://schemas.microsoft.com/office/drawing/2014/main" id="{8683D186-0736-4B4E-BC77-154EC4147068}"/>
              </a:ext>
            </a:extLst>
          </p:cNvPr>
          <p:cNvSpPr/>
          <p:nvPr/>
        </p:nvSpPr>
        <p:spPr>
          <a:xfrm>
            <a:off x="1045747" y="4373368"/>
            <a:ext cx="1944710" cy="1015663"/>
          </a:xfrm>
          <a:prstGeom prst="rect">
            <a:avLst/>
          </a:prstGeom>
        </p:spPr>
        <p:txBody>
          <a:bodyPr wrap="square">
            <a:spAutoFit/>
          </a:bodyPr>
          <a:lstStyle/>
          <a:p>
            <a:pPr lvl="0" defTabSz="914400"/>
            <a:r>
              <a:rPr lang="en-US" sz="2000" kern="0">
                <a:solidFill>
                  <a:sysClr val="windowText" lastClr="000000"/>
                </a:solidFill>
              </a:rPr>
              <a:t>Lack of access to credit from formal banks</a:t>
            </a:r>
          </a:p>
        </p:txBody>
      </p:sp>
      <p:pic>
        <p:nvPicPr>
          <p:cNvPr id="22" name="Graphic 21" descr="Meeting">
            <a:extLst>
              <a:ext uri="{FF2B5EF4-FFF2-40B4-BE49-F238E27FC236}">
                <a16:creationId xmlns:a16="http://schemas.microsoft.com/office/drawing/2014/main" id="{AFFF65E8-9D13-4A2E-B8C7-CFF211CD65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66536" y="2301025"/>
            <a:ext cx="993464" cy="993464"/>
          </a:xfrm>
          <a:prstGeom prst="rect">
            <a:avLst/>
          </a:prstGeom>
        </p:spPr>
      </p:pic>
      <p:pic>
        <p:nvPicPr>
          <p:cNvPr id="24" name="Graphic 23" descr="Head with Gears">
            <a:extLst>
              <a:ext uri="{FF2B5EF4-FFF2-40B4-BE49-F238E27FC236}">
                <a16:creationId xmlns:a16="http://schemas.microsoft.com/office/drawing/2014/main" id="{6D0B9A45-6AAF-4369-A14A-AA3B32089CF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4794" y="2342165"/>
            <a:ext cx="914400" cy="914400"/>
          </a:xfrm>
          <a:prstGeom prst="rect">
            <a:avLst/>
          </a:prstGeom>
        </p:spPr>
      </p:pic>
    </p:spTree>
    <p:extLst>
      <p:ext uri="{BB962C8B-B14F-4D97-AF65-F5344CB8AC3E}">
        <p14:creationId xmlns:p14="http://schemas.microsoft.com/office/powerpoint/2010/main" val="383648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35D37B-461E-43D4-88C9-375E1C520087}"/>
              </a:ext>
            </a:extLst>
          </p:cNvPr>
          <p:cNvSpPr>
            <a:spLocks noGrp="1"/>
          </p:cNvSpPr>
          <p:nvPr>
            <p:ph type="body" idx="1"/>
          </p:nvPr>
        </p:nvSpPr>
        <p:spPr>
          <a:xfrm>
            <a:off x="1483622" y="2400304"/>
            <a:ext cx="9224736" cy="4457696"/>
          </a:xfrm>
        </p:spPr>
        <p:txBody>
          <a:bodyPr vert="horz" lIns="91440" tIns="45720" rIns="91440" bIns="45720" rtlCol="0" anchor="ctr">
            <a:normAutofit/>
          </a:bodyPr>
          <a:lstStyle/>
          <a:p>
            <a:endParaRPr lang="en-US" sz="2600" b="1" dirty="0">
              <a:solidFill>
                <a:schemeClr val="tx1"/>
              </a:solidFill>
              <a:sym typeface="Wingdings" panose="05000000000000000000" pitchFamily="2" charset="2"/>
            </a:endParaRPr>
          </a:p>
          <a:p>
            <a:endParaRPr lang="en-US" sz="2600" b="1" dirty="0">
              <a:solidFill>
                <a:schemeClr val="tx1"/>
              </a:solidFill>
              <a:sym typeface="Wingdings" panose="05000000000000000000" pitchFamily="2" charset="2"/>
            </a:endParaRPr>
          </a:p>
        </p:txBody>
      </p:sp>
      <p:sp>
        <p:nvSpPr>
          <p:cNvPr id="2" name="TextBox 1">
            <a:extLst>
              <a:ext uri="{FF2B5EF4-FFF2-40B4-BE49-F238E27FC236}">
                <a16:creationId xmlns:a16="http://schemas.microsoft.com/office/drawing/2014/main" id="{4D307E6F-5407-423D-B23D-C8D917AA64A0}"/>
              </a:ext>
            </a:extLst>
          </p:cNvPr>
          <p:cNvSpPr txBox="1"/>
          <p:nvPr/>
        </p:nvSpPr>
        <p:spPr>
          <a:xfrm>
            <a:off x="734095" y="674759"/>
            <a:ext cx="9652000" cy="707886"/>
          </a:xfrm>
          <a:prstGeom prst="rect">
            <a:avLst/>
          </a:prstGeom>
          <a:solidFill>
            <a:schemeClr val="tx1">
              <a:alpha val="55000"/>
            </a:schemeClr>
          </a:solidFill>
        </p:spPr>
        <p:txBody>
          <a:bodyPr wrap="square" rtlCol="0">
            <a:spAutoFit/>
          </a:bodyPr>
          <a:lstStyle/>
          <a:p>
            <a:r>
              <a:rPr lang="en-US" sz="4000" b="1" dirty="0">
                <a:latin typeface="Arial Narrow" panose="020B0606020202030204" pitchFamily="34" charset="0"/>
              </a:rPr>
              <a:t>Laying the foundation for Innovation  </a:t>
            </a:r>
          </a:p>
        </p:txBody>
      </p:sp>
      <p:sp>
        <p:nvSpPr>
          <p:cNvPr id="6" name="TextBox 5">
            <a:extLst>
              <a:ext uri="{FF2B5EF4-FFF2-40B4-BE49-F238E27FC236}">
                <a16:creationId xmlns:a16="http://schemas.microsoft.com/office/drawing/2014/main" id="{4D307E6F-5407-423D-B23D-C8D917AA64A0}"/>
              </a:ext>
            </a:extLst>
          </p:cNvPr>
          <p:cNvSpPr txBox="1"/>
          <p:nvPr/>
        </p:nvSpPr>
        <p:spPr>
          <a:xfrm>
            <a:off x="1276782" y="2337517"/>
            <a:ext cx="10056626" cy="810742"/>
          </a:xfrm>
          <a:prstGeom prst="rect">
            <a:avLst/>
          </a:prstGeom>
          <a:solidFill>
            <a:schemeClr val="tx1">
              <a:lumMod val="90000"/>
              <a:lumOff val="1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defTabSz="914400" fontAlgn="base">
              <a:spcBef>
                <a:spcPct val="50000"/>
              </a:spcBef>
              <a:spcAft>
                <a:spcPct val="0"/>
              </a:spcAft>
              <a:defRPr>
                <a:solidFill>
                  <a:schemeClr val="bg1"/>
                </a:solidFill>
              </a:defRPr>
            </a:lvl1pPr>
          </a:lstStyle>
          <a:p>
            <a:r>
              <a:rPr lang="en-US" sz="2400" dirty="0" err="1"/>
              <a:t>Jeevika</a:t>
            </a:r>
            <a:r>
              <a:rPr lang="en-US" sz="2400" dirty="0"/>
              <a:t> mobilized </a:t>
            </a:r>
            <a:r>
              <a:rPr lang="en-US" sz="2400" b="1" dirty="0">
                <a:solidFill>
                  <a:srgbClr val="FFC000"/>
                </a:solidFill>
              </a:rPr>
              <a:t>12.5 million</a:t>
            </a:r>
            <a:r>
              <a:rPr lang="en-US" sz="2400" dirty="0"/>
              <a:t> poor rural women into Self Help Groups (SHGs) and their federations</a:t>
            </a:r>
          </a:p>
        </p:txBody>
      </p:sp>
      <p:sp>
        <p:nvSpPr>
          <p:cNvPr id="7" name="TextBox 6">
            <a:extLst>
              <a:ext uri="{FF2B5EF4-FFF2-40B4-BE49-F238E27FC236}">
                <a16:creationId xmlns:a16="http://schemas.microsoft.com/office/drawing/2014/main" id="{4D307E6F-5407-423D-B23D-C8D917AA64A0}"/>
              </a:ext>
            </a:extLst>
          </p:cNvPr>
          <p:cNvSpPr txBox="1"/>
          <p:nvPr/>
        </p:nvSpPr>
        <p:spPr>
          <a:xfrm>
            <a:off x="1276782" y="3755955"/>
            <a:ext cx="10056626" cy="713013"/>
          </a:xfrm>
          <a:prstGeom prst="rect">
            <a:avLst/>
          </a:prstGeom>
          <a:solidFill>
            <a:schemeClr val="tx1">
              <a:lumMod val="90000"/>
              <a:lumOff val="1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defTabSz="914400" fontAlgn="base">
              <a:spcBef>
                <a:spcPct val="50000"/>
              </a:spcBef>
              <a:spcAft>
                <a:spcPct val="0"/>
              </a:spcAft>
              <a:defRPr>
                <a:solidFill>
                  <a:schemeClr val="bg1"/>
                </a:solidFill>
              </a:defRPr>
            </a:lvl1pPr>
          </a:lstStyle>
          <a:p>
            <a:r>
              <a:rPr lang="en-US" sz="2400" dirty="0">
                <a:sym typeface="Wingdings" panose="05000000000000000000" pitchFamily="2" charset="2"/>
              </a:rPr>
              <a:t>Creating </a:t>
            </a:r>
            <a:r>
              <a:rPr lang="en-US" sz="2400" b="1" dirty="0">
                <a:solidFill>
                  <a:srgbClr val="FFC000"/>
                </a:solidFill>
                <a:sym typeface="Wingdings" panose="05000000000000000000" pitchFamily="2" charset="2"/>
              </a:rPr>
              <a:t>9 million </a:t>
            </a:r>
            <a:r>
              <a:rPr lang="en-US" sz="2400" dirty="0">
                <a:sym typeface="Wingdings" panose="05000000000000000000" pitchFamily="2" charset="2"/>
              </a:rPr>
              <a:t>clients for formal banks in Bihar</a:t>
            </a:r>
          </a:p>
        </p:txBody>
      </p:sp>
      <p:sp>
        <p:nvSpPr>
          <p:cNvPr id="8" name="TextBox 7">
            <a:extLst>
              <a:ext uri="{FF2B5EF4-FFF2-40B4-BE49-F238E27FC236}">
                <a16:creationId xmlns:a16="http://schemas.microsoft.com/office/drawing/2014/main" id="{4D307E6F-5407-423D-B23D-C8D917AA64A0}"/>
              </a:ext>
            </a:extLst>
          </p:cNvPr>
          <p:cNvSpPr txBox="1"/>
          <p:nvPr/>
        </p:nvSpPr>
        <p:spPr>
          <a:xfrm>
            <a:off x="1276782" y="5076664"/>
            <a:ext cx="10056626" cy="705950"/>
          </a:xfrm>
          <a:prstGeom prst="rect">
            <a:avLst/>
          </a:prstGeom>
          <a:solidFill>
            <a:schemeClr val="tx1">
              <a:lumMod val="90000"/>
              <a:lumOff val="1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defTabSz="914400" fontAlgn="base">
              <a:spcBef>
                <a:spcPct val="50000"/>
              </a:spcBef>
              <a:spcAft>
                <a:spcPct val="0"/>
              </a:spcAft>
              <a:defRPr>
                <a:solidFill>
                  <a:schemeClr val="bg1"/>
                </a:solidFill>
              </a:defRPr>
            </a:lvl1pPr>
          </a:lstStyle>
          <a:p>
            <a:r>
              <a:rPr lang="en-US" dirty="0">
                <a:sym typeface="Wingdings" panose="05000000000000000000" pitchFamily="2" charset="2"/>
              </a:rPr>
              <a:t> </a:t>
            </a:r>
            <a:r>
              <a:rPr lang="en-US" sz="2400" dirty="0">
                <a:sym typeface="Wingdings" panose="05000000000000000000" pitchFamily="2" charset="2"/>
              </a:rPr>
              <a:t>Leveraging </a:t>
            </a:r>
            <a:r>
              <a:rPr lang="en-US" sz="2400" b="1" dirty="0">
                <a:solidFill>
                  <a:srgbClr val="FFC000"/>
                </a:solidFill>
                <a:sym typeface="Wingdings" panose="05000000000000000000" pitchFamily="2" charset="2"/>
              </a:rPr>
              <a:t>$800 million </a:t>
            </a:r>
            <a:r>
              <a:rPr lang="en-US" sz="2400" dirty="0">
                <a:sym typeface="Wingdings" panose="05000000000000000000" pitchFamily="2" charset="2"/>
              </a:rPr>
              <a:t>from formal banks for poor rural women</a:t>
            </a:r>
          </a:p>
        </p:txBody>
      </p:sp>
    </p:spTree>
    <p:extLst>
      <p:ext uri="{BB962C8B-B14F-4D97-AF65-F5344CB8AC3E}">
        <p14:creationId xmlns:p14="http://schemas.microsoft.com/office/powerpoint/2010/main" val="125400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E38EEF-8DFD-4B46-A339-362F2D9E2C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826" b="1"/>
          <a:stretch/>
        </p:blipFill>
        <p:spPr>
          <a:xfrm>
            <a:off x="7263993" y="1187116"/>
            <a:ext cx="4928007" cy="5670884"/>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5" name="Vertical Text Placeholder 4">
            <a:extLst>
              <a:ext uri="{FF2B5EF4-FFF2-40B4-BE49-F238E27FC236}">
                <a16:creationId xmlns:a16="http://schemas.microsoft.com/office/drawing/2014/main" id="{0C44832B-E7BF-402E-8779-9A83FB0F4F6F}"/>
              </a:ext>
            </a:extLst>
          </p:cNvPr>
          <p:cNvSpPr>
            <a:spLocks noGrp="1"/>
          </p:cNvSpPr>
          <p:nvPr>
            <p:ph type="body" orient="vert" idx="1"/>
          </p:nvPr>
        </p:nvSpPr>
        <p:spPr>
          <a:xfrm>
            <a:off x="823112" y="2816113"/>
            <a:ext cx="5272888" cy="3181684"/>
          </a:xfrm>
        </p:spPr>
        <p:txBody>
          <a:bodyPr vert="horz" lIns="91440" tIns="45720" rIns="91440" bIns="45720" rtlCol="0" anchor="t">
            <a:normAutofit/>
          </a:bodyPr>
          <a:lstStyle/>
          <a:p>
            <a:pPr marL="0" indent="0">
              <a:buNone/>
            </a:pPr>
            <a:r>
              <a:rPr lang="en-US" sz="3200" b="1" dirty="0"/>
              <a:t>Nearly 500,000 women farmers increased agriculture/livestock productivity </a:t>
            </a:r>
            <a:endParaRPr lang="en-US" sz="3200" dirty="0"/>
          </a:p>
        </p:txBody>
      </p:sp>
      <p:sp>
        <p:nvSpPr>
          <p:cNvPr id="9" name="TextBox 8">
            <a:extLst>
              <a:ext uri="{FF2B5EF4-FFF2-40B4-BE49-F238E27FC236}">
                <a16:creationId xmlns:a16="http://schemas.microsoft.com/office/drawing/2014/main" id="{0B85D8A4-4684-47B1-B774-D4F655E7A0CC}"/>
              </a:ext>
            </a:extLst>
          </p:cNvPr>
          <p:cNvSpPr txBox="1"/>
          <p:nvPr/>
        </p:nvSpPr>
        <p:spPr>
          <a:xfrm>
            <a:off x="0" y="632471"/>
            <a:ext cx="8148735" cy="1323439"/>
          </a:xfrm>
          <a:prstGeom prst="rect">
            <a:avLst/>
          </a:prstGeom>
          <a:solidFill>
            <a:schemeClr val="tx1">
              <a:alpha val="55000"/>
            </a:schemeClr>
          </a:solidFill>
        </p:spPr>
        <p:txBody>
          <a:bodyPr wrap="square" rtlCol="0">
            <a:spAutoFit/>
          </a:bodyPr>
          <a:lstStyle/>
          <a:p>
            <a:r>
              <a:rPr lang="en-US" sz="4000" b="1" dirty="0" err="1">
                <a:latin typeface="Arial Narrow" panose="020B0606020202030204" pitchFamily="34" charset="0"/>
              </a:rPr>
              <a:t>Jeevika</a:t>
            </a:r>
            <a:r>
              <a:rPr lang="en-US" sz="4000" b="1" dirty="0">
                <a:latin typeface="Arial Narrow" panose="020B0606020202030204" pitchFamily="34" charset="0"/>
              </a:rPr>
              <a:t> Enhanced productivity through technology and skill development</a:t>
            </a:r>
          </a:p>
        </p:txBody>
      </p:sp>
    </p:spTree>
    <p:extLst>
      <p:ext uri="{BB962C8B-B14F-4D97-AF65-F5344CB8AC3E}">
        <p14:creationId xmlns:p14="http://schemas.microsoft.com/office/powerpoint/2010/main" val="273239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24EA-BB66-4916-9C93-57807E4680E2}"/>
              </a:ext>
            </a:extLst>
          </p:cNvPr>
          <p:cNvSpPr>
            <a:spLocks noGrp="1"/>
          </p:cNvSpPr>
          <p:nvPr>
            <p:ph type="title"/>
          </p:nvPr>
        </p:nvSpPr>
        <p:spPr/>
        <p:txBody>
          <a:bodyPr>
            <a:normAutofit fontScale="90000"/>
          </a:bodyPr>
          <a:lstStyle/>
          <a:p>
            <a:r>
              <a:rPr lang="en-US" dirty="0"/>
              <a:t>The innovation – Leveraging Digital Technology for Connecting women farmers to markets </a:t>
            </a:r>
            <a:br>
              <a:rPr lang="en-US" dirty="0"/>
            </a:br>
            <a:br>
              <a:rPr lang="en-US" dirty="0"/>
            </a:br>
            <a:r>
              <a:rPr lang="en-US" i="1" dirty="0"/>
              <a:t>president’s award for innovation- 2018</a:t>
            </a:r>
          </a:p>
        </p:txBody>
      </p:sp>
    </p:spTree>
    <p:extLst>
      <p:ext uri="{BB962C8B-B14F-4D97-AF65-F5344CB8AC3E}">
        <p14:creationId xmlns:p14="http://schemas.microsoft.com/office/powerpoint/2010/main" val="389145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ook&#10;&#10;Description automatically generated">
            <a:extLst>
              <a:ext uri="{FF2B5EF4-FFF2-40B4-BE49-F238E27FC236}">
                <a16:creationId xmlns:a16="http://schemas.microsoft.com/office/drawing/2014/main" id="{7F5BC153-6058-4041-82FC-FA143956D9C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7077" y="3982957"/>
            <a:ext cx="1658679" cy="2027274"/>
          </a:xfrm>
          <a:prstGeom prst="rect">
            <a:avLst/>
          </a:prstGeom>
        </p:spPr>
      </p:pic>
      <p:sp>
        <p:nvSpPr>
          <p:cNvPr id="8" name="TextBox 7">
            <a:extLst>
              <a:ext uri="{FF2B5EF4-FFF2-40B4-BE49-F238E27FC236}">
                <a16:creationId xmlns:a16="http://schemas.microsoft.com/office/drawing/2014/main" id="{26CC5ED6-8AF6-471C-8DF4-F9E76B7FA8B7}"/>
              </a:ext>
            </a:extLst>
          </p:cNvPr>
          <p:cNvSpPr txBox="1"/>
          <p:nvPr/>
        </p:nvSpPr>
        <p:spPr>
          <a:xfrm>
            <a:off x="393402" y="6010231"/>
            <a:ext cx="1446027" cy="646331"/>
          </a:xfrm>
          <a:prstGeom prst="rect">
            <a:avLst/>
          </a:prstGeom>
          <a:noFill/>
        </p:spPr>
        <p:txBody>
          <a:bodyPr wrap="square" rtlCol="0">
            <a:spAutoFit/>
          </a:bodyPr>
          <a:lstStyle/>
          <a:p>
            <a:r>
              <a:rPr lang="en-IN" b="1" dirty="0">
                <a:solidFill>
                  <a:srgbClr val="C00000"/>
                </a:solidFill>
                <a:latin typeface="Calibri" panose="020F0502020204030204" pitchFamily="34" charset="0"/>
                <a:cs typeface="Calibri" panose="020F0502020204030204" pitchFamily="34" charset="0"/>
              </a:rPr>
              <a:t>Woman Small-farmer</a:t>
            </a:r>
            <a:endParaRPr lang="en-GB" b="1" dirty="0">
              <a:solidFill>
                <a:srgbClr val="C0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7A06C41-369D-4D90-8D36-3D7EDA78FFC8}"/>
              </a:ext>
            </a:extLst>
          </p:cNvPr>
          <p:cNvSpPr txBox="1"/>
          <p:nvPr/>
        </p:nvSpPr>
        <p:spPr>
          <a:xfrm>
            <a:off x="3395195" y="5011340"/>
            <a:ext cx="1446027" cy="369332"/>
          </a:xfrm>
          <a:prstGeom prst="rect">
            <a:avLst/>
          </a:prstGeom>
          <a:noFill/>
        </p:spPr>
        <p:txBody>
          <a:bodyPr wrap="square" rtlCol="0">
            <a:spAutoFit/>
          </a:bodyPr>
          <a:lstStyle/>
          <a:p>
            <a:r>
              <a:rPr lang="en-IN" b="1" dirty="0">
                <a:solidFill>
                  <a:srgbClr val="C00000"/>
                </a:solidFill>
                <a:latin typeface="Calibri" panose="020F0502020204030204" pitchFamily="34" charset="0"/>
                <a:cs typeface="Calibri" panose="020F0502020204030204" pitchFamily="34" charset="0"/>
              </a:rPr>
              <a:t>Local Trader</a:t>
            </a:r>
            <a:endParaRPr lang="en-GB" b="1" dirty="0">
              <a:solidFill>
                <a:srgbClr val="C0000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EC09B06C-C662-4F72-A233-3A47DD092E1F}"/>
              </a:ext>
            </a:extLst>
          </p:cNvPr>
          <p:cNvSpPr txBox="1"/>
          <p:nvPr/>
        </p:nvSpPr>
        <p:spPr>
          <a:xfrm>
            <a:off x="6430070" y="3571672"/>
            <a:ext cx="1446027" cy="369332"/>
          </a:xfrm>
          <a:prstGeom prst="rect">
            <a:avLst/>
          </a:prstGeom>
          <a:noFill/>
        </p:spPr>
        <p:txBody>
          <a:bodyPr wrap="square" rtlCol="0">
            <a:spAutoFit/>
          </a:bodyPr>
          <a:lstStyle/>
          <a:p>
            <a:r>
              <a:rPr lang="en-IN" b="1" dirty="0">
                <a:solidFill>
                  <a:srgbClr val="C00000"/>
                </a:solidFill>
                <a:latin typeface="Calibri" panose="020F0502020204030204" pitchFamily="34" charset="0"/>
                <a:cs typeface="Calibri" panose="020F0502020204030204" pitchFamily="34" charset="0"/>
              </a:rPr>
              <a:t>Large Trader</a:t>
            </a:r>
            <a:endParaRPr lang="en-GB" b="1" dirty="0">
              <a:solidFill>
                <a:srgbClr val="C00000"/>
              </a:solidFill>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7F6721A6-4EA6-42B7-9CDD-5CCC16F6E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7510" y="473570"/>
            <a:ext cx="2910511" cy="1744641"/>
          </a:xfrm>
          <a:prstGeom prst="rect">
            <a:avLst/>
          </a:prstGeom>
        </p:spPr>
      </p:pic>
      <p:sp>
        <p:nvSpPr>
          <p:cNvPr id="17" name="TextBox 16">
            <a:extLst>
              <a:ext uri="{FF2B5EF4-FFF2-40B4-BE49-F238E27FC236}">
                <a16:creationId xmlns:a16="http://schemas.microsoft.com/office/drawing/2014/main" id="{E81EFF18-F0D1-410C-840F-AB481D614A91}"/>
              </a:ext>
            </a:extLst>
          </p:cNvPr>
          <p:cNvSpPr txBox="1"/>
          <p:nvPr/>
        </p:nvSpPr>
        <p:spPr>
          <a:xfrm>
            <a:off x="9089752" y="2287522"/>
            <a:ext cx="1404584" cy="646331"/>
          </a:xfrm>
          <a:prstGeom prst="rect">
            <a:avLst/>
          </a:prstGeom>
          <a:noFill/>
        </p:spPr>
        <p:txBody>
          <a:bodyPr wrap="square" rtlCol="0">
            <a:spAutoFit/>
          </a:bodyPr>
          <a:lstStyle/>
          <a:p>
            <a:r>
              <a:rPr lang="en-IN" b="1" dirty="0">
                <a:solidFill>
                  <a:srgbClr val="C00000"/>
                </a:solidFill>
                <a:latin typeface="Calibri" panose="020F0502020204030204" pitchFamily="34" charset="0"/>
                <a:cs typeface="Calibri" panose="020F0502020204030204" pitchFamily="34" charset="0"/>
              </a:rPr>
              <a:t>Institutional Buyer</a:t>
            </a:r>
            <a:endParaRPr lang="en-GB" b="1" dirty="0">
              <a:solidFill>
                <a:srgbClr val="C00000"/>
              </a:solidFill>
              <a:latin typeface="Calibri" panose="020F0502020204030204" pitchFamily="34" charset="0"/>
              <a:cs typeface="Calibri" panose="020F0502020204030204" pitchFamily="34" charset="0"/>
            </a:endParaRPr>
          </a:p>
        </p:txBody>
      </p:sp>
      <p:pic>
        <p:nvPicPr>
          <p:cNvPr id="10" name="Picture 9" descr="A close up of a logo&#10;&#10;Description automatically generated">
            <a:extLst>
              <a:ext uri="{FF2B5EF4-FFF2-40B4-BE49-F238E27FC236}">
                <a16:creationId xmlns:a16="http://schemas.microsoft.com/office/drawing/2014/main" id="{897C98ED-E62B-41A1-924C-8D9CCF8002F5}"/>
              </a:ext>
            </a:extLst>
          </p:cNvPr>
          <p:cNvPicPr>
            <a:picLocks noChangeAspect="1"/>
          </p:cNvPicPr>
          <p:nvPr/>
        </p:nvPicPr>
        <p:blipFill rotWithShape="1">
          <a:blip r:embed="rId5">
            <a:extLst>
              <a:ext uri="{28A0092B-C50C-407E-A947-70E740481C1C}">
                <a14:useLocalDpi xmlns:a14="http://schemas.microsoft.com/office/drawing/2010/main" val="0"/>
              </a:ext>
            </a:extLst>
          </a:blip>
          <a:srcRect l="7183" t="14265" r="7751" b="29302"/>
          <a:stretch/>
        </p:blipFill>
        <p:spPr>
          <a:xfrm>
            <a:off x="3002840" y="2933853"/>
            <a:ext cx="3093160" cy="2052084"/>
          </a:xfrm>
          <a:prstGeom prst="rect">
            <a:avLst/>
          </a:prstGeom>
        </p:spPr>
      </p:pic>
      <p:cxnSp>
        <p:nvCxnSpPr>
          <p:cNvPr id="4" name="Straight Arrow Connector 3">
            <a:extLst>
              <a:ext uri="{FF2B5EF4-FFF2-40B4-BE49-F238E27FC236}">
                <a16:creationId xmlns:a16="http://schemas.microsoft.com/office/drawing/2014/main" id="{2CD7B39B-3AEF-4230-B7E5-6A4C795CD1D1}"/>
              </a:ext>
            </a:extLst>
          </p:cNvPr>
          <p:cNvCxnSpPr>
            <a:stCxn id="5" idx="3"/>
          </p:cNvCxnSpPr>
          <p:nvPr/>
        </p:nvCxnSpPr>
        <p:spPr>
          <a:xfrm flipV="1">
            <a:off x="1945756" y="4540102"/>
            <a:ext cx="786811" cy="45649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A256547-4436-4FE0-842A-E3AC68FE6BF5}"/>
              </a:ext>
            </a:extLst>
          </p:cNvPr>
          <p:cNvCxnSpPr/>
          <p:nvPr/>
        </p:nvCxnSpPr>
        <p:spPr>
          <a:xfrm flipV="1">
            <a:off x="5197888" y="2955854"/>
            <a:ext cx="786811" cy="45649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4FC4CE4-B3F9-451F-812F-65A81B4C2B29}"/>
              </a:ext>
            </a:extLst>
          </p:cNvPr>
          <p:cNvCxnSpPr/>
          <p:nvPr/>
        </p:nvCxnSpPr>
        <p:spPr>
          <a:xfrm flipV="1">
            <a:off x="7543415" y="1657974"/>
            <a:ext cx="786811" cy="45649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close up of a logo&#10;&#10;Description automatically generated">
            <a:extLst>
              <a:ext uri="{FF2B5EF4-FFF2-40B4-BE49-F238E27FC236}">
                <a16:creationId xmlns:a16="http://schemas.microsoft.com/office/drawing/2014/main" id="{C9555D2D-0A61-47B8-AE26-653790A2B8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266" t="12403" r="29292" b="10335"/>
          <a:stretch/>
        </p:blipFill>
        <p:spPr>
          <a:xfrm>
            <a:off x="6356305" y="1272984"/>
            <a:ext cx="1173468" cy="2298688"/>
          </a:xfrm>
          <a:prstGeom prst="rect">
            <a:avLst/>
          </a:prstGeom>
        </p:spPr>
      </p:pic>
      <p:sp>
        <p:nvSpPr>
          <p:cNvPr id="32" name="Arc 31">
            <a:extLst>
              <a:ext uri="{FF2B5EF4-FFF2-40B4-BE49-F238E27FC236}">
                <a16:creationId xmlns:a16="http://schemas.microsoft.com/office/drawing/2014/main" id="{3F5E7BC3-8136-4FFD-81C5-2B256D7030F9}"/>
              </a:ext>
            </a:extLst>
          </p:cNvPr>
          <p:cNvSpPr/>
          <p:nvPr/>
        </p:nvSpPr>
        <p:spPr>
          <a:xfrm rot="16503029">
            <a:off x="4485108" y="-2336060"/>
            <a:ext cx="6781978" cy="13569477"/>
          </a:xfrm>
          <a:prstGeom prst="arc">
            <a:avLst>
              <a:gd name="adj1" fmla="val 16200000"/>
              <a:gd name="adj2" fmla="val 60415"/>
            </a:avLst>
          </a:prstGeom>
          <a:ln w="285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7AB94DD4-4F49-403C-AFE4-1BFD9243FE82}"/>
              </a:ext>
            </a:extLst>
          </p:cNvPr>
          <p:cNvCxnSpPr/>
          <p:nvPr/>
        </p:nvCxnSpPr>
        <p:spPr>
          <a:xfrm>
            <a:off x="2551814" y="1382233"/>
            <a:ext cx="1435395" cy="4040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398BB50-B44F-4333-B4FB-B9D57D05E529}"/>
              </a:ext>
            </a:extLst>
          </p:cNvPr>
          <p:cNvCxnSpPr>
            <a:cxnSpLocks/>
          </p:cNvCxnSpPr>
          <p:nvPr/>
        </p:nvCxnSpPr>
        <p:spPr>
          <a:xfrm flipH="1">
            <a:off x="3104736" y="905866"/>
            <a:ext cx="494412" cy="15164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Picture 26" descr="A close up of a sign&#10;&#10;Description automatically generated">
            <a:extLst>
              <a:ext uri="{FF2B5EF4-FFF2-40B4-BE49-F238E27FC236}">
                <a16:creationId xmlns:a16="http://schemas.microsoft.com/office/drawing/2014/main" id="{3E4DB6C4-C29F-4A69-884B-4E9EF9AAAE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9854" y="6333396"/>
            <a:ext cx="1828075" cy="358714"/>
          </a:xfrm>
          <a:prstGeom prst="rect">
            <a:avLst/>
          </a:prstGeom>
        </p:spPr>
      </p:pic>
      <p:sp>
        <p:nvSpPr>
          <p:cNvPr id="33" name="Title 1">
            <a:extLst>
              <a:ext uri="{FF2B5EF4-FFF2-40B4-BE49-F238E27FC236}">
                <a16:creationId xmlns:a16="http://schemas.microsoft.com/office/drawing/2014/main" id="{3FB4CE67-7B92-4752-8636-2BD3D0A66CC4}"/>
              </a:ext>
            </a:extLst>
          </p:cNvPr>
          <p:cNvSpPr txBox="1">
            <a:spLocks/>
          </p:cNvSpPr>
          <p:nvPr/>
        </p:nvSpPr>
        <p:spPr>
          <a:xfrm>
            <a:off x="4191026" y="-163356"/>
            <a:ext cx="6435264" cy="781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200" b="1" dirty="0">
                <a:latin typeface="Calibri" panose="020F0502020204030204" pitchFamily="34" charset="0"/>
                <a:cs typeface="Calibri" panose="020F0502020204030204" pitchFamily="34" charset="0"/>
              </a:rPr>
              <a:t>A SMALL FARMERS PLIGHT </a:t>
            </a:r>
            <a:endParaRPr lang="en-GB"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45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F6721A6-4EA6-42B7-9CDD-5CCC16F6E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7510" y="473570"/>
            <a:ext cx="2910511" cy="1744641"/>
          </a:xfrm>
          <a:prstGeom prst="rect">
            <a:avLst/>
          </a:prstGeom>
        </p:spPr>
      </p:pic>
      <p:sp>
        <p:nvSpPr>
          <p:cNvPr id="17" name="TextBox 16">
            <a:extLst>
              <a:ext uri="{FF2B5EF4-FFF2-40B4-BE49-F238E27FC236}">
                <a16:creationId xmlns:a16="http://schemas.microsoft.com/office/drawing/2014/main" id="{E81EFF18-F0D1-410C-840F-AB481D614A91}"/>
              </a:ext>
            </a:extLst>
          </p:cNvPr>
          <p:cNvSpPr txBox="1"/>
          <p:nvPr/>
        </p:nvSpPr>
        <p:spPr>
          <a:xfrm>
            <a:off x="9089752" y="2287522"/>
            <a:ext cx="1828074" cy="646331"/>
          </a:xfrm>
          <a:prstGeom prst="rect">
            <a:avLst/>
          </a:prstGeom>
          <a:noFill/>
        </p:spPr>
        <p:txBody>
          <a:bodyPr wrap="square" rtlCol="0">
            <a:spAutoFit/>
          </a:bodyPr>
          <a:lstStyle/>
          <a:p>
            <a:r>
              <a:rPr lang="en-IN" b="1" dirty="0">
                <a:solidFill>
                  <a:srgbClr val="C00000"/>
                </a:solidFill>
              </a:rPr>
              <a:t>Institutional Buyer</a:t>
            </a:r>
            <a:endParaRPr lang="en-GB" b="1" dirty="0">
              <a:solidFill>
                <a:srgbClr val="C00000"/>
              </a:solidFill>
            </a:endParaRPr>
          </a:p>
        </p:txBody>
      </p:sp>
      <p:cxnSp>
        <p:nvCxnSpPr>
          <p:cNvPr id="15" name="Straight Arrow Connector 14">
            <a:extLst>
              <a:ext uri="{FF2B5EF4-FFF2-40B4-BE49-F238E27FC236}">
                <a16:creationId xmlns:a16="http://schemas.microsoft.com/office/drawing/2014/main" id="{5A256547-4436-4FE0-842A-E3AC68FE6BF5}"/>
              </a:ext>
            </a:extLst>
          </p:cNvPr>
          <p:cNvCxnSpPr>
            <a:cxnSpLocks/>
          </p:cNvCxnSpPr>
          <p:nvPr/>
        </p:nvCxnSpPr>
        <p:spPr>
          <a:xfrm flipV="1">
            <a:off x="7065300" y="1880186"/>
            <a:ext cx="1334213" cy="6760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a16="http://schemas.microsoft.com/office/drawing/2014/main" id="{1A05F177-46BD-4551-AAB1-B63D9C68CF35}"/>
              </a:ext>
            </a:extLst>
          </p:cNvPr>
          <p:cNvPicPr>
            <a:picLocks noChangeAspect="1"/>
          </p:cNvPicPr>
          <p:nvPr/>
        </p:nvPicPr>
        <p:blipFill rotWithShape="1">
          <a:blip r:embed="rId3">
            <a:extLst>
              <a:ext uri="{28A0092B-C50C-407E-A947-70E740481C1C}">
                <a14:useLocalDpi xmlns:a14="http://schemas.microsoft.com/office/drawing/2010/main" val="0"/>
              </a:ext>
            </a:extLst>
          </a:blip>
          <a:srcRect r="48823"/>
          <a:stretch/>
        </p:blipFill>
        <p:spPr>
          <a:xfrm>
            <a:off x="125003" y="4305655"/>
            <a:ext cx="1511463" cy="1397064"/>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BF98730E-C211-49B2-947C-19E35A97B575}"/>
              </a:ext>
            </a:extLst>
          </p:cNvPr>
          <p:cNvPicPr>
            <a:picLocks noChangeAspect="1"/>
          </p:cNvPicPr>
          <p:nvPr/>
        </p:nvPicPr>
        <p:blipFill rotWithShape="1">
          <a:blip r:embed="rId3">
            <a:extLst>
              <a:ext uri="{28A0092B-C50C-407E-A947-70E740481C1C}">
                <a14:useLocalDpi xmlns:a14="http://schemas.microsoft.com/office/drawing/2010/main" val="0"/>
              </a:ext>
            </a:extLst>
          </a:blip>
          <a:srcRect r="48823" b="28152"/>
          <a:stretch/>
        </p:blipFill>
        <p:spPr>
          <a:xfrm>
            <a:off x="71333" y="5200840"/>
            <a:ext cx="1511463" cy="1003758"/>
          </a:xfrm>
          <a:prstGeom prst="rect">
            <a:avLst/>
          </a:prstGeom>
        </p:spPr>
      </p:pic>
      <p:cxnSp>
        <p:nvCxnSpPr>
          <p:cNvPr id="25" name="Straight Arrow Connector 24">
            <a:extLst>
              <a:ext uri="{FF2B5EF4-FFF2-40B4-BE49-F238E27FC236}">
                <a16:creationId xmlns:a16="http://schemas.microsoft.com/office/drawing/2014/main" id="{B612473A-7FA1-42C8-9DA2-4230623BFEB4}"/>
              </a:ext>
            </a:extLst>
          </p:cNvPr>
          <p:cNvCxnSpPr>
            <a:cxnSpLocks/>
          </p:cNvCxnSpPr>
          <p:nvPr/>
        </p:nvCxnSpPr>
        <p:spPr>
          <a:xfrm flipV="1">
            <a:off x="1711841" y="4221126"/>
            <a:ext cx="1818168" cy="11595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D1FB30D-4389-4521-90DC-1D000439BD4D}"/>
              </a:ext>
            </a:extLst>
          </p:cNvPr>
          <p:cNvSpPr txBox="1"/>
          <p:nvPr/>
        </p:nvSpPr>
        <p:spPr>
          <a:xfrm>
            <a:off x="125004" y="6229133"/>
            <a:ext cx="1714430" cy="646331"/>
          </a:xfrm>
          <a:prstGeom prst="rect">
            <a:avLst/>
          </a:prstGeom>
          <a:noFill/>
        </p:spPr>
        <p:txBody>
          <a:bodyPr wrap="square" rtlCol="0">
            <a:spAutoFit/>
          </a:bodyPr>
          <a:lstStyle/>
          <a:p>
            <a:r>
              <a:rPr lang="en-IN" b="1" dirty="0">
                <a:solidFill>
                  <a:srgbClr val="C00000"/>
                </a:solidFill>
              </a:rPr>
              <a:t>Woman Small-farmer</a:t>
            </a:r>
            <a:endParaRPr lang="en-GB" b="1" dirty="0">
              <a:solidFill>
                <a:srgbClr val="C00000"/>
              </a:solidFill>
            </a:endParaRPr>
          </a:p>
        </p:txBody>
      </p:sp>
      <p:pic>
        <p:nvPicPr>
          <p:cNvPr id="43" name="Picture 42" descr="A close up of a sign&#10;&#10;Description automatically generated">
            <a:extLst>
              <a:ext uri="{FF2B5EF4-FFF2-40B4-BE49-F238E27FC236}">
                <a16:creationId xmlns:a16="http://schemas.microsoft.com/office/drawing/2014/main" id="{08C9173C-4D9D-4A13-917E-41BD31C5F4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8921" y="6372941"/>
            <a:ext cx="1828075" cy="358714"/>
          </a:xfrm>
          <a:prstGeom prst="rect">
            <a:avLst/>
          </a:prstGeom>
        </p:spPr>
      </p:pic>
      <p:pic>
        <p:nvPicPr>
          <p:cNvPr id="2" name="Picture 1">
            <a:extLst>
              <a:ext uri="{FF2B5EF4-FFF2-40B4-BE49-F238E27FC236}">
                <a16:creationId xmlns:a16="http://schemas.microsoft.com/office/drawing/2014/main" id="{16A8EF38-2872-4FF4-9BEB-9051DDE1BBF2}"/>
              </a:ext>
            </a:extLst>
          </p:cNvPr>
          <p:cNvPicPr>
            <a:picLocks noChangeAspect="1"/>
          </p:cNvPicPr>
          <p:nvPr/>
        </p:nvPicPr>
        <p:blipFill>
          <a:blip r:embed="rId5"/>
          <a:stretch>
            <a:fillRect/>
          </a:stretch>
        </p:blipFill>
        <p:spPr>
          <a:xfrm>
            <a:off x="3292256" y="1345890"/>
            <a:ext cx="3668890" cy="3541959"/>
          </a:xfrm>
          <a:prstGeom prst="rect">
            <a:avLst/>
          </a:prstGeom>
        </p:spPr>
      </p:pic>
      <p:sp>
        <p:nvSpPr>
          <p:cNvPr id="18" name="TextBox 17">
            <a:extLst>
              <a:ext uri="{FF2B5EF4-FFF2-40B4-BE49-F238E27FC236}">
                <a16:creationId xmlns:a16="http://schemas.microsoft.com/office/drawing/2014/main" id="{CF11E454-5E8B-406B-9B13-F58C4ADB63CB}"/>
              </a:ext>
            </a:extLst>
          </p:cNvPr>
          <p:cNvSpPr txBox="1"/>
          <p:nvPr/>
        </p:nvSpPr>
        <p:spPr>
          <a:xfrm>
            <a:off x="3940391" y="5103674"/>
            <a:ext cx="3483234" cy="1169551"/>
          </a:xfrm>
          <a:prstGeom prst="rect">
            <a:avLst/>
          </a:prstGeom>
          <a:solidFill>
            <a:schemeClr val="accent2">
              <a:lumMod val="20000"/>
              <a:lumOff val="80000"/>
            </a:schemeClr>
          </a:solidFill>
        </p:spPr>
        <p:txBody>
          <a:bodyPr wrap="square" rtlCol="0">
            <a:spAutoFit/>
          </a:bodyPr>
          <a:lstStyle/>
          <a:p>
            <a:pPr marL="180975" indent="-180975">
              <a:buFont typeface="Arial" panose="020B0604020202020204" pitchFamily="34" charset="0"/>
              <a:buChar char="•"/>
            </a:pPr>
            <a:r>
              <a:rPr lang="en-IN" sz="1400" b="1" dirty="0">
                <a:solidFill>
                  <a:schemeClr val="tx2"/>
                </a:solidFill>
              </a:rPr>
              <a:t>Daily Price Information via mobile</a:t>
            </a:r>
          </a:p>
          <a:p>
            <a:pPr marL="180975" indent="-180975">
              <a:buFont typeface="Arial" panose="020B0604020202020204" pitchFamily="34" charset="0"/>
              <a:buChar char="•"/>
            </a:pPr>
            <a:r>
              <a:rPr lang="en-IN" sz="1400" b="1" dirty="0">
                <a:solidFill>
                  <a:schemeClr val="tx2"/>
                </a:solidFill>
              </a:rPr>
              <a:t>Digital scales</a:t>
            </a:r>
          </a:p>
          <a:p>
            <a:pPr marL="180975" indent="-180975">
              <a:buFont typeface="Arial" panose="020B0604020202020204" pitchFamily="34" charset="0"/>
              <a:buChar char="•"/>
            </a:pPr>
            <a:r>
              <a:rPr lang="en-IN" sz="1400" b="1" dirty="0">
                <a:solidFill>
                  <a:schemeClr val="tx2"/>
                </a:solidFill>
              </a:rPr>
              <a:t>Digital moisture meters</a:t>
            </a:r>
          </a:p>
          <a:p>
            <a:pPr marL="180975" indent="-180975">
              <a:buFont typeface="Arial" panose="020B0604020202020204" pitchFamily="34" charset="0"/>
              <a:buChar char="•"/>
            </a:pPr>
            <a:r>
              <a:rPr lang="en-IN" sz="1400" b="1" dirty="0">
                <a:solidFill>
                  <a:schemeClr val="tx2"/>
                </a:solidFill>
              </a:rPr>
              <a:t>Higher prices with future trading</a:t>
            </a:r>
          </a:p>
          <a:p>
            <a:pPr marL="180975" indent="-180975">
              <a:buFont typeface="Arial" panose="020B0604020202020204" pitchFamily="34" charset="0"/>
              <a:buChar char="•"/>
            </a:pPr>
            <a:r>
              <a:rPr lang="en-IN" sz="1400" b="1" dirty="0">
                <a:solidFill>
                  <a:schemeClr val="tx2"/>
                </a:solidFill>
              </a:rPr>
              <a:t>Profit sharing with members</a:t>
            </a:r>
          </a:p>
        </p:txBody>
      </p:sp>
      <p:sp>
        <p:nvSpPr>
          <p:cNvPr id="21" name="Title 1">
            <a:extLst>
              <a:ext uri="{FF2B5EF4-FFF2-40B4-BE49-F238E27FC236}">
                <a16:creationId xmlns:a16="http://schemas.microsoft.com/office/drawing/2014/main" id="{A8391417-E9CF-4DCD-A6C5-0215F0AC99D9}"/>
              </a:ext>
            </a:extLst>
          </p:cNvPr>
          <p:cNvSpPr txBox="1">
            <a:spLocks/>
          </p:cNvSpPr>
          <p:nvPr/>
        </p:nvSpPr>
        <p:spPr>
          <a:xfrm>
            <a:off x="3665115" y="-105196"/>
            <a:ext cx="4611475" cy="781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200" b="1" dirty="0"/>
              <a:t>THE INTERVENTION</a:t>
            </a:r>
            <a:endParaRPr lang="en-GB" sz="3200" b="1" dirty="0"/>
          </a:p>
        </p:txBody>
      </p:sp>
      <p:sp>
        <p:nvSpPr>
          <p:cNvPr id="13" name="TextBox 12">
            <a:extLst>
              <a:ext uri="{FF2B5EF4-FFF2-40B4-BE49-F238E27FC236}">
                <a16:creationId xmlns:a16="http://schemas.microsoft.com/office/drawing/2014/main" id="{7FE8462A-071F-4C8C-8C4C-9F0D99194F04}"/>
              </a:ext>
            </a:extLst>
          </p:cNvPr>
          <p:cNvSpPr txBox="1"/>
          <p:nvPr/>
        </p:nvSpPr>
        <p:spPr>
          <a:xfrm>
            <a:off x="6935214" y="3506789"/>
            <a:ext cx="1814655" cy="646331"/>
          </a:xfrm>
          <a:prstGeom prst="rect">
            <a:avLst/>
          </a:prstGeom>
          <a:noFill/>
        </p:spPr>
        <p:txBody>
          <a:bodyPr wrap="square" rtlCol="0">
            <a:spAutoFit/>
          </a:bodyPr>
          <a:lstStyle/>
          <a:p>
            <a:r>
              <a:rPr lang="en-IN" b="1" dirty="0">
                <a:solidFill>
                  <a:srgbClr val="C00000"/>
                </a:solidFill>
              </a:rPr>
              <a:t>Farmer Producer Company</a:t>
            </a:r>
            <a:endParaRPr lang="en-GB" b="1" dirty="0">
              <a:solidFill>
                <a:srgbClr val="C00000"/>
              </a:solidFill>
            </a:endParaRPr>
          </a:p>
        </p:txBody>
      </p:sp>
    </p:spTree>
    <p:extLst>
      <p:ext uri="{BB962C8B-B14F-4D97-AF65-F5344CB8AC3E}">
        <p14:creationId xmlns:p14="http://schemas.microsoft.com/office/powerpoint/2010/main" val="43952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F6721A6-4EA6-42B7-9CDD-5CCC16F6E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7510" y="473570"/>
            <a:ext cx="2910511" cy="1744641"/>
          </a:xfrm>
          <a:prstGeom prst="rect">
            <a:avLst/>
          </a:prstGeom>
        </p:spPr>
      </p:pic>
      <p:sp>
        <p:nvSpPr>
          <p:cNvPr id="17" name="TextBox 16">
            <a:extLst>
              <a:ext uri="{FF2B5EF4-FFF2-40B4-BE49-F238E27FC236}">
                <a16:creationId xmlns:a16="http://schemas.microsoft.com/office/drawing/2014/main" id="{E81EFF18-F0D1-410C-840F-AB481D614A91}"/>
              </a:ext>
            </a:extLst>
          </p:cNvPr>
          <p:cNvSpPr txBox="1"/>
          <p:nvPr/>
        </p:nvSpPr>
        <p:spPr>
          <a:xfrm>
            <a:off x="9089752" y="2287522"/>
            <a:ext cx="1404584" cy="646331"/>
          </a:xfrm>
          <a:prstGeom prst="rect">
            <a:avLst/>
          </a:prstGeom>
          <a:noFill/>
        </p:spPr>
        <p:txBody>
          <a:bodyPr wrap="square" rtlCol="0">
            <a:spAutoFit/>
          </a:bodyPr>
          <a:lstStyle/>
          <a:p>
            <a:r>
              <a:rPr lang="en-IN" b="1" dirty="0">
                <a:solidFill>
                  <a:srgbClr val="C00000"/>
                </a:solidFill>
              </a:rPr>
              <a:t>Institutional Buyer</a:t>
            </a:r>
            <a:endParaRPr lang="en-GB" b="1" dirty="0">
              <a:solidFill>
                <a:srgbClr val="C00000"/>
              </a:solidFill>
            </a:endParaRPr>
          </a:p>
        </p:txBody>
      </p:sp>
      <p:cxnSp>
        <p:nvCxnSpPr>
          <p:cNvPr id="15" name="Straight Arrow Connector 14">
            <a:extLst>
              <a:ext uri="{FF2B5EF4-FFF2-40B4-BE49-F238E27FC236}">
                <a16:creationId xmlns:a16="http://schemas.microsoft.com/office/drawing/2014/main" id="{5A256547-4436-4FE0-842A-E3AC68FE6BF5}"/>
              </a:ext>
            </a:extLst>
          </p:cNvPr>
          <p:cNvCxnSpPr>
            <a:cxnSpLocks/>
          </p:cNvCxnSpPr>
          <p:nvPr/>
        </p:nvCxnSpPr>
        <p:spPr>
          <a:xfrm flipV="1">
            <a:off x="6878655" y="2024621"/>
            <a:ext cx="1562860" cy="7683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2" name="Arc 31">
            <a:extLst>
              <a:ext uri="{FF2B5EF4-FFF2-40B4-BE49-F238E27FC236}">
                <a16:creationId xmlns:a16="http://schemas.microsoft.com/office/drawing/2014/main" id="{3F5E7BC3-8136-4FFD-81C5-2B256D7030F9}"/>
              </a:ext>
            </a:extLst>
          </p:cNvPr>
          <p:cNvSpPr/>
          <p:nvPr/>
        </p:nvSpPr>
        <p:spPr>
          <a:xfrm rot="16503029">
            <a:off x="4485108" y="-2336060"/>
            <a:ext cx="6781978" cy="13569477"/>
          </a:xfrm>
          <a:prstGeom prst="arc">
            <a:avLst>
              <a:gd name="adj1" fmla="val 16200000"/>
              <a:gd name="adj2" fmla="val 60415"/>
            </a:avLst>
          </a:prstGeom>
          <a:ln w="285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6" name="Picture 5" descr="A picture containing text&#10;&#10;Description automatically generated">
            <a:extLst>
              <a:ext uri="{FF2B5EF4-FFF2-40B4-BE49-F238E27FC236}">
                <a16:creationId xmlns:a16="http://schemas.microsoft.com/office/drawing/2014/main" id="{1A05F177-46BD-4551-AAB1-B63D9C68CF35}"/>
              </a:ext>
            </a:extLst>
          </p:cNvPr>
          <p:cNvPicPr>
            <a:picLocks noChangeAspect="1"/>
          </p:cNvPicPr>
          <p:nvPr/>
        </p:nvPicPr>
        <p:blipFill rotWithShape="1">
          <a:blip r:embed="rId3">
            <a:extLst>
              <a:ext uri="{28A0092B-C50C-407E-A947-70E740481C1C}">
                <a14:useLocalDpi xmlns:a14="http://schemas.microsoft.com/office/drawing/2010/main" val="0"/>
              </a:ext>
            </a:extLst>
          </a:blip>
          <a:srcRect r="48823"/>
          <a:stretch/>
        </p:blipFill>
        <p:spPr>
          <a:xfrm>
            <a:off x="135856" y="4485487"/>
            <a:ext cx="1511463" cy="1397064"/>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BF98730E-C211-49B2-947C-19E35A97B575}"/>
              </a:ext>
            </a:extLst>
          </p:cNvPr>
          <p:cNvPicPr>
            <a:picLocks noChangeAspect="1"/>
          </p:cNvPicPr>
          <p:nvPr/>
        </p:nvPicPr>
        <p:blipFill rotWithShape="1">
          <a:blip r:embed="rId3">
            <a:extLst>
              <a:ext uri="{28A0092B-C50C-407E-A947-70E740481C1C}">
                <a14:useLocalDpi xmlns:a14="http://schemas.microsoft.com/office/drawing/2010/main" val="0"/>
              </a:ext>
            </a:extLst>
          </a:blip>
          <a:srcRect r="48823" b="28152"/>
          <a:stretch/>
        </p:blipFill>
        <p:spPr>
          <a:xfrm>
            <a:off x="71334" y="5380672"/>
            <a:ext cx="1511463" cy="1003758"/>
          </a:xfrm>
          <a:prstGeom prst="rect">
            <a:avLst/>
          </a:prstGeom>
        </p:spPr>
      </p:pic>
      <p:cxnSp>
        <p:nvCxnSpPr>
          <p:cNvPr id="25" name="Straight Arrow Connector 24">
            <a:extLst>
              <a:ext uri="{FF2B5EF4-FFF2-40B4-BE49-F238E27FC236}">
                <a16:creationId xmlns:a16="http://schemas.microsoft.com/office/drawing/2014/main" id="{B612473A-7FA1-42C8-9DA2-4230623BFEB4}"/>
              </a:ext>
            </a:extLst>
          </p:cNvPr>
          <p:cNvCxnSpPr>
            <a:cxnSpLocks/>
          </p:cNvCxnSpPr>
          <p:nvPr/>
        </p:nvCxnSpPr>
        <p:spPr>
          <a:xfrm flipV="1">
            <a:off x="1711841" y="4167963"/>
            <a:ext cx="1497924" cy="1094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4335F11-5C39-4AAD-8313-F0680EADC1D6}"/>
              </a:ext>
            </a:extLst>
          </p:cNvPr>
          <p:cNvCxnSpPr>
            <a:cxnSpLocks/>
          </p:cNvCxnSpPr>
          <p:nvPr/>
        </p:nvCxnSpPr>
        <p:spPr>
          <a:xfrm>
            <a:off x="6878655" y="2980773"/>
            <a:ext cx="1704936" cy="10842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1" name="Picture 30" descr="A picture containing text&#10;&#10;Description automatically generated">
            <a:extLst>
              <a:ext uri="{FF2B5EF4-FFF2-40B4-BE49-F238E27FC236}">
                <a16:creationId xmlns:a16="http://schemas.microsoft.com/office/drawing/2014/main" id="{5EE6D13B-F377-4F07-BC61-E97554156F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591" y="3385491"/>
            <a:ext cx="2553887" cy="2199992"/>
          </a:xfrm>
          <a:prstGeom prst="rect">
            <a:avLst/>
          </a:prstGeom>
        </p:spPr>
      </p:pic>
      <p:sp>
        <p:nvSpPr>
          <p:cNvPr id="18" name="Arc 17">
            <a:extLst>
              <a:ext uri="{FF2B5EF4-FFF2-40B4-BE49-F238E27FC236}">
                <a16:creationId xmlns:a16="http://schemas.microsoft.com/office/drawing/2014/main" id="{5F9D56BE-A9D7-4DE4-BD43-375FC2DEF725}"/>
              </a:ext>
            </a:extLst>
          </p:cNvPr>
          <p:cNvSpPr/>
          <p:nvPr/>
        </p:nvSpPr>
        <p:spPr>
          <a:xfrm rot="6215936">
            <a:off x="-868494" y="-3604406"/>
            <a:ext cx="6781978" cy="13170358"/>
          </a:xfrm>
          <a:prstGeom prst="arc">
            <a:avLst>
              <a:gd name="adj1" fmla="val 16200000"/>
              <a:gd name="adj2" fmla="val 60415"/>
            </a:avLst>
          </a:prstGeom>
          <a:ln w="285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A27B40BA-8ACD-41AB-823B-E49786FA0B87}"/>
              </a:ext>
            </a:extLst>
          </p:cNvPr>
          <p:cNvSpPr txBox="1"/>
          <p:nvPr/>
        </p:nvSpPr>
        <p:spPr>
          <a:xfrm>
            <a:off x="2895614" y="716262"/>
            <a:ext cx="2966096" cy="923330"/>
          </a:xfrm>
          <a:prstGeom prst="rect">
            <a:avLst/>
          </a:prstGeom>
          <a:solidFill>
            <a:schemeClr val="accent2">
              <a:lumMod val="20000"/>
              <a:lumOff val="80000"/>
            </a:schemeClr>
          </a:solidFill>
        </p:spPr>
        <p:txBody>
          <a:bodyPr wrap="square" rtlCol="0">
            <a:spAutoFit/>
          </a:bodyPr>
          <a:lstStyle/>
          <a:p>
            <a:r>
              <a:rPr lang="en-IN" b="1" dirty="0">
                <a:solidFill>
                  <a:schemeClr val="tx2"/>
                </a:solidFill>
              </a:rPr>
              <a:t>Higher Prices through aggregation &amp; direct sale to bigger markets</a:t>
            </a:r>
          </a:p>
        </p:txBody>
      </p:sp>
      <p:sp>
        <p:nvSpPr>
          <p:cNvPr id="20" name="TextBox 19">
            <a:extLst>
              <a:ext uri="{FF2B5EF4-FFF2-40B4-BE49-F238E27FC236}">
                <a16:creationId xmlns:a16="http://schemas.microsoft.com/office/drawing/2014/main" id="{0D948984-407D-4E33-8A76-66AF52F5B723}"/>
              </a:ext>
            </a:extLst>
          </p:cNvPr>
          <p:cNvSpPr txBox="1"/>
          <p:nvPr/>
        </p:nvSpPr>
        <p:spPr>
          <a:xfrm>
            <a:off x="4176988" y="5871146"/>
            <a:ext cx="2966096" cy="923330"/>
          </a:xfrm>
          <a:prstGeom prst="rect">
            <a:avLst/>
          </a:prstGeom>
          <a:solidFill>
            <a:schemeClr val="accent2">
              <a:lumMod val="20000"/>
              <a:lumOff val="80000"/>
            </a:schemeClr>
          </a:solidFill>
        </p:spPr>
        <p:txBody>
          <a:bodyPr wrap="square" rtlCol="0">
            <a:spAutoFit/>
          </a:bodyPr>
          <a:lstStyle/>
          <a:p>
            <a:r>
              <a:rPr lang="en-IN" b="1" dirty="0">
                <a:solidFill>
                  <a:schemeClr val="tx2"/>
                </a:solidFill>
              </a:rPr>
              <a:t>Warehouse receipts and off-season sale with profit sharing</a:t>
            </a:r>
          </a:p>
        </p:txBody>
      </p:sp>
      <p:pic>
        <p:nvPicPr>
          <p:cNvPr id="21" name="Picture 20" descr="A close up of a sign&#10;&#10;Description automatically generated">
            <a:extLst>
              <a:ext uri="{FF2B5EF4-FFF2-40B4-BE49-F238E27FC236}">
                <a16:creationId xmlns:a16="http://schemas.microsoft.com/office/drawing/2014/main" id="{6341F169-2E44-4CEE-842B-1155C8BB54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7859" y="6390923"/>
            <a:ext cx="1828075" cy="358714"/>
          </a:xfrm>
          <a:prstGeom prst="rect">
            <a:avLst/>
          </a:prstGeom>
        </p:spPr>
      </p:pic>
      <p:pic>
        <p:nvPicPr>
          <p:cNvPr id="22" name="Picture 21">
            <a:extLst>
              <a:ext uri="{FF2B5EF4-FFF2-40B4-BE49-F238E27FC236}">
                <a16:creationId xmlns:a16="http://schemas.microsoft.com/office/drawing/2014/main" id="{3E4296B1-538B-4C90-8CF8-7208E191E54C}"/>
              </a:ext>
            </a:extLst>
          </p:cNvPr>
          <p:cNvPicPr>
            <a:picLocks noChangeAspect="1"/>
          </p:cNvPicPr>
          <p:nvPr/>
        </p:nvPicPr>
        <p:blipFill>
          <a:blip r:embed="rId6"/>
          <a:stretch>
            <a:fillRect/>
          </a:stretch>
        </p:blipFill>
        <p:spPr>
          <a:xfrm>
            <a:off x="3209765" y="1882284"/>
            <a:ext cx="3668890" cy="3541959"/>
          </a:xfrm>
          <a:prstGeom prst="rect">
            <a:avLst/>
          </a:prstGeom>
        </p:spPr>
      </p:pic>
      <p:sp>
        <p:nvSpPr>
          <p:cNvPr id="26" name="Title 1">
            <a:extLst>
              <a:ext uri="{FF2B5EF4-FFF2-40B4-BE49-F238E27FC236}">
                <a16:creationId xmlns:a16="http://schemas.microsoft.com/office/drawing/2014/main" id="{18DE98ED-B623-4480-93D3-2BBA49A5BFA4}"/>
              </a:ext>
            </a:extLst>
          </p:cNvPr>
          <p:cNvSpPr txBox="1">
            <a:spLocks/>
          </p:cNvSpPr>
          <p:nvPr/>
        </p:nvSpPr>
        <p:spPr>
          <a:xfrm>
            <a:off x="4176988" y="-136282"/>
            <a:ext cx="3915211" cy="781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500" b="1" dirty="0"/>
              <a:t>THE NEW NORMAL </a:t>
            </a:r>
            <a:endParaRPr lang="en-GB" sz="2500" b="1" dirty="0"/>
          </a:p>
        </p:txBody>
      </p:sp>
    </p:spTree>
    <p:extLst>
      <p:ext uri="{BB962C8B-B14F-4D97-AF65-F5344CB8AC3E}">
        <p14:creationId xmlns:p14="http://schemas.microsoft.com/office/powerpoint/2010/main" val="105877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349" y="246336"/>
            <a:ext cx="10363200" cy="563562"/>
          </a:xfrm>
        </p:spPr>
        <p:txBody>
          <a:bodyPr>
            <a:normAutofit/>
          </a:bodyPr>
          <a:lstStyle/>
          <a:p>
            <a:r>
              <a:rPr lang="en-US" i="1" dirty="0"/>
              <a:t> </a:t>
            </a:r>
            <a:r>
              <a:rPr lang="en-US" dirty="0"/>
              <a:t>inclusive business model that uses tech-platforms </a:t>
            </a:r>
          </a:p>
        </p:txBody>
      </p:sp>
      <p:sp>
        <p:nvSpPr>
          <p:cNvPr id="4" name="Slide Number Placeholder 3"/>
          <p:cNvSpPr>
            <a:spLocks noGrp="1"/>
          </p:cNvSpPr>
          <p:nvPr>
            <p:ph type="sldNum" sz="quarter" idx="12"/>
          </p:nvPr>
        </p:nvSpPr>
        <p:spPr/>
        <p:txBody>
          <a:bodyPr/>
          <a:lstStyle/>
          <a:p>
            <a:endParaRPr lang="en-GB" dirty="0"/>
          </a:p>
        </p:txBody>
      </p:sp>
      <p:pic>
        <p:nvPicPr>
          <p:cNvPr id="6" name="Picture 5"/>
          <p:cNvPicPr>
            <a:picLocks noChangeAspect="1"/>
          </p:cNvPicPr>
          <p:nvPr/>
        </p:nvPicPr>
        <p:blipFill>
          <a:blip r:embed="rId2"/>
          <a:stretch>
            <a:fillRect/>
          </a:stretch>
        </p:blipFill>
        <p:spPr>
          <a:xfrm>
            <a:off x="471757" y="1023567"/>
            <a:ext cx="2258563" cy="2463396"/>
          </a:xfrm>
          <a:prstGeom prst="rect">
            <a:avLst/>
          </a:prstGeom>
        </p:spPr>
      </p:pic>
      <p:pic>
        <p:nvPicPr>
          <p:cNvPr id="7" name="Picture 6"/>
          <p:cNvPicPr>
            <a:picLocks noChangeAspect="1"/>
          </p:cNvPicPr>
          <p:nvPr/>
        </p:nvPicPr>
        <p:blipFill>
          <a:blip r:embed="rId3"/>
          <a:stretch>
            <a:fillRect/>
          </a:stretch>
        </p:blipFill>
        <p:spPr>
          <a:xfrm>
            <a:off x="3776817" y="1331724"/>
            <a:ext cx="2878168" cy="1465578"/>
          </a:xfrm>
          <a:prstGeom prst="rect">
            <a:avLst/>
          </a:prstGeom>
        </p:spPr>
      </p:pic>
      <p:pic>
        <p:nvPicPr>
          <p:cNvPr id="8" name="Picture 2" descr=" World B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159" y="4233495"/>
            <a:ext cx="2976318" cy="19827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3327" y="1368713"/>
            <a:ext cx="2338463" cy="2204864"/>
          </a:xfrm>
          <a:prstGeom prst="rect">
            <a:avLst/>
          </a:prstGeom>
        </p:spPr>
      </p:pic>
      <p:sp>
        <p:nvSpPr>
          <p:cNvPr id="12" name="TextBox 11"/>
          <p:cNvSpPr txBox="1"/>
          <p:nvPr/>
        </p:nvSpPr>
        <p:spPr>
          <a:xfrm>
            <a:off x="48094" y="3445421"/>
            <a:ext cx="3932487" cy="400110"/>
          </a:xfrm>
          <a:prstGeom prst="rect">
            <a:avLst/>
          </a:prstGeom>
          <a:noFill/>
        </p:spPr>
        <p:txBody>
          <a:bodyPr wrap="none" rtlCol="0">
            <a:spAutoFit/>
          </a:bodyPr>
          <a:lstStyle/>
          <a:p>
            <a:r>
              <a:rPr lang="en-US" sz="2000" dirty="0"/>
              <a:t>mobile based crop/price advisory</a:t>
            </a:r>
          </a:p>
        </p:txBody>
      </p:sp>
      <p:sp>
        <p:nvSpPr>
          <p:cNvPr id="14" name="TextBox 13"/>
          <p:cNvSpPr txBox="1"/>
          <p:nvPr/>
        </p:nvSpPr>
        <p:spPr>
          <a:xfrm>
            <a:off x="3001421" y="2761678"/>
            <a:ext cx="4839786" cy="400110"/>
          </a:xfrm>
          <a:prstGeom prst="rect">
            <a:avLst/>
          </a:prstGeom>
          <a:noFill/>
        </p:spPr>
        <p:txBody>
          <a:bodyPr wrap="none" rtlCol="0">
            <a:spAutoFit/>
          </a:bodyPr>
          <a:lstStyle/>
          <a:p>
            <a:r>
              <a:rPr lang="en-US" sz="2000" dirty="0"/>
              <a:t>Electronic platform for commodity trading</a:t>
            </a:r>
          </a:p>
        </p:txBody>
      </p:sp>
      <p:sp>
        <p:nvSpPr>
          <p:cNvPr id="15" name="TextBox 14"/>
          <p:cNvSpPr txBox="1"/>
          <p:nvPr/>
        </p:nvSpPr>
        <p:spPr>
          <a:xfrm>
            <a:off x="7920114" y="3543234"/>
            <a:ext cx="2864887" cy="400110"/>
          </a:xfrm>
          <a:prstGeom prst="rect">
            <a:avLst/>
          </a:prstGeom>
          <a:noFill/>
        </p:spPr>
        <p:txBody>
          <a:bodyPr wrap="none" rtlCol="0">
            <a:spAutoFit/>
          </a:bodyPr>
          <a:lstStyle/>
          <a:p>
            <a:r>
              <a:rPr lang="en-US" sz="2000" dirty="0"/>
              <a:t>Networked warehouses</a:t>
            </a:r>
          </a:p>
        </p:txBody>
      </p:sp>
      <p:sp>
        <p:nvSpPr>
          <p:cNvPr id="16" name="TextBox 15"/>
          <p:cNvSpPr txBox="1"/>
          <p:nvPr/>
        </p:nvSpPr>
        <p:spPr>
          <a:xfrm>
            <a:off x="471757" y="6216248"/>
            <a:ext cx="2020105" cy="400110"/>
          </a:xfrm>
          <a:prstGeom prst="rect">
            <a:avLst/>
          </a:prstGeom>
          <a:noFill/>
        </p:spPr>
        <p:txBody>
          <a:bodyPr wrap="none" rtlCol="0">
            <a:spAutoFit/>
          </a:bodyPr>
          <a:lstStyle>
            <a:defPPr>
              <a:defRPr lang="en-US"/>
            </a:defPPr>
            <a:lvl1pPr>
              <a:defRPr sz="2000"/>
            </a:lvl1pPr>
          </a:lstStyle>
          <a:p>
            <a:r>
              <a:rPr lang="en-US" dirty="0"/>
              <a:t>Moisture meters</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1851" y="4152689"/>
            <a:ext cx="2484672" cy="1863504"/>
          </a:xfrm>
          <a:prstGeom prst="rect">
            <a:avLst/>
          </a:prstGeom>
        </p:spPr>
      </p:pic>
      <p:sp>
        <p:nvSpPr>
          <p:cNvPr id="18" name="Rectangle 17"/>
          <p:cNvSpPr/>
          <p:nvPr/>
        </p:nvSpPr>
        <p:spPr>
          <a:xfrm>
            <a:off x="7426071" y="6016193"/>
            <a:ext cx="3095719" cy="400110"/>
          </a:xfrm>
          <a:prstGeom prst="rect">
            <a:avLst/>
          </a:prstGeom>
        </p:spPr>
        <p:txBody>
          <a:bodyPr wrap="none">
            <a:spAutoFit/>
          </a:bodyPr>
          <a:lstStyle/>
          <a:p>
            <a:r>
              <a:rPr lang="en-US" sz="2000" dirty="0"/>
              <a:t>Digital weighing machine </a:t>
            </a:r>
          </a:p>
        </p:txBody>
      </p:sp>
    </p:spTree>
    <p:extLst>
      <p:ext uri="{BB962C8B-B14F-4D97-AF65-F5344CB8AC3E}">
        <p14:creationId xmlns:p14="http://schemas.microsoft.com/office/powerpoint/2010/main" val="1127029586"/>
      </p:ext>
    </p:extLst>
  </p:cSld>
  <p:clrMapOvr>
    <a:masterClrMapping/>
  </p:clrMapOvr>
</p:sld>
</file>

<file path=ppt/theme/theme1.xml><?xml version="1.0" encoding="utf-8"?>
<a:theme xmlns:a="http://schemas.openxmlformats.org/drawingml/2006/main" name="Default Theme">
  <a:themeElements>
    <a:clrScheme name="World Bank">
      <a:dk1>
        <a:srgbClr val="002345"/>
      </a:dk1>
      <a:lt1>
        <a:sysClr val="window" lastClr="FFFFFF"/>
      </a:lt1>
      <a:dk2>
        <a:srgbClr val="000000"/>
      </a:dk2>
      <a:lt2>
        <a:srgbClr val="00ADE4"/>
      </a:lt2>
      <a:accent1>
        <a:srgbClr val="021F43"/>
      </a:accent1>
      <a:accent2>
        <a:srgbClr val="139AF0"/>
      </a:accent2>
      <a:accent3>
        <a:srgbClr val="7F7F7F"/>
      </a:accent3>
      <a:accent4>
        <a:srgbClr val="00AB51"/>
      </a:accent4>
      <a:accent5>
        <a:srgbClr val="009CA7"/>
      </a:accent5>
      <a:accent6>
        <a:srgbClr val="872B90"/>
      </a:accent6>
      <a:hlink>
        <a:srgbClr val="139AF0"/>
      </a:hlink>
      <a:folHlink>
        <a:srgbClr val="128F9C"/>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fault Theme" id="{B131FEEC-2BB3-4AEE-BE76-37679FC6B47F}" vid="{CE253FFF-8EE7-4F99-A01C-F3F221D0F4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2256</TotalTime>
  <Words>398</Words>
  <Application>Microsoft Office PowerPoint</Application>
  <PresentationFormat>Widescreen</PresentationFormat>
  <Paragraphs>79</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Theme</vt:lpstr>
      <vt:lpstr>Making Digital technology work for women farmers  </vt:lpstr>
      <vt:lpstr>Before the Project</vt:lpstr>
      <vt:lpstr>PowerPoint Presentation</vt:lpstr>
      <vt:lpstr>PowerPoint Presentation</vt:lpstr>
      <vt:lpstr>The innovation – Leveraging Digital Technology for Connecting women farmers to markets   president’s award for innovation- 2018</vt:lpstr>
      <vt:lpstr>PowerPoint Presentation</vt:lpstr>
      <vt:lpstr>PowerPoint Presentation</vt:lpstr>
      <vt:lpstr>PowerPoint Presentation</vt:lpstr>
      <vt:lpstr> inclusive business model that uses tech-platforms </vt:lpstr>
      <vt:lpstr>Commodities being marketed  by technology platform </vt:lpstr>
      <vt:lpstr>PowerPoint Presentation</vt:lpstr>
      <vt:lpstr>Key impacts </vt:lpstr>
      <vt:lpstr>PowerPoint Presentation</vt:lpstr>
      <vt:lpstr>Making Markets work  for the Poor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Platforms for Connecting Women Farmers with Agrimarkets</dc:title>
  <dc:creator>paramveer singh</dc:creator>
  <cp:lastModifiedBy>ESP Lab Admin</cp:lastModifiedBy>
  <cp:revision>108</cp:revision>
  <cp:lastPrinted>2018-11-26T15:56:52Z</cp:lastPrinted>
  <dcterms:created xsi:type="dcterms:W3CDTF">2018-11-19T10:47:21Z</dcterms:created>
  <dcterms:modified xsi:type="dcterms:W3CDTF">2019-08-28T05:05:08Z</dcterms:modified>
</cp:coreProperties>
</file>